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app.xml" ContentType="application/vnd.openxmlformats-officedocument.extended-properties+xml"/>
</Types>
</file>

<file path=_rels/.rels>&#65279;<?xml version="1.0" encoding="UTF-8" standalone="yes"?>
<Relationships xmlns="http://schemas.openxmlformats.org/package/2006/relationships"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64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79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6862" r:id="rId30"/>
    <p:sldId id="358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A3A3"/>
    <a:srgbClr val="ABB5AB"/>
    <a:srgbClr val="A6CF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>
      <p:cViewPr varScale="1">
        <p:scale>
          <a:sx n="86" d="100"/>
          <a:sy n="86" d="100"/>
        </p:scale>
        <p:origin x="55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
<Relationships xmlns="http://schemas.openxmlformats.org/package/2006/relationships"><Relationship Id="rId8" Type="http://schemas.openxmlformats.org/officeDocument/2006/relationships/slide" Target="slides/slide3.xml" /><Relationship Id="rId13" Type="http://schemas.openxmlformats.org/officeDocument/2006/relationships/slide" Target="slides/slide8.xml" /><Relationship Id="rId18" Type="http://schemas.openxmlformats.org/officeDocument/2006/relationships/slide" Target="slides/slide13.xml" /><Relationship Id="rId26" Type="http://schemas.openxmlformats.org/officeDocument/2006/relationships/slide" Target="slides/slide21.xml" /><Relationship Id="rId21" Type="http://schemas.openxmlformats.org/officeDocument/2006/relationships/slide" Target="slides/slide16.xml" /><Relationship Id="rId34" Type="http://schemas.openxmlformats.org/officeDocument/2006/relationships/viewProps" Target="viewProps.xml" /><Relationship Id="rId7" Type="http://schemas.openxmlformats.org/officeDocument/2006/relationships/slide" Target="slides/slide2.xml" /><Relationship Id="rId12" Type="http://schemas.openxmlformats.org/officeDocument/2006/relationships/slide" Target="slides/slide7.xml" /><Relationship Id="rId17" Type="http://schemas.openxmlformats.org/officeDocument/2006/relationships/slide" Target="slides/slide12.xml" /><Relationship Id="rId25" Type="http://schemas.openxmlformats.org/officeDocument/2006/relationships/slide" Target="slides/slide20.xml" /><Relationship Id="rId33" Type="http://schemas.openxmlformats.org/officeDocument/2006/relationships/presProps" Target="presProps.xml" /><Relationship Id="rId16" Type="http://schemas.openxmlformats.org/officeDocument/2006/relationships/slide" Target="slides/slide11.xml" /><Relationship Id="rId20" Type="http://schemas.openxmlformats.org/officeDocument/2006/relationships/slide" Target="slides/slide15.xml" /><Relationship Id="rId29" Type="http://schemas.openxmlformats.org/officeDocument/2006/relationships/slide" Target="slides/slide24.xml" /><Relationship Id="rId6" Type="http://schemas.openxmlformats.org/officeDocument/2006/relationships/slide" Target="slides/slide1.xml" /><Relationship Id="rId11" Type="http://schemas.openxmlformats.org/officeDocument/2006/relationships/slide" Target="slides/slide6.xml" /><Relationship Id="rId24" Type="http://schemas.openxmlformats.org/officeDocument/2006/relationships/slide" Target="slides/slide19.xml" /><Relationship Id="rId5" Type="http://schemas.openxmlformats.org/officeDocument/2006/relationships/slideMaster" Target="slideMasters/slideMaster2.xml" /><Relationship Id="rId15" Type="http://schemas.openxmlformats.org/officeDocument/2006/relationships/slide" Target="slides/slide10.xml" /><Relationship Id="rId23" Type="http://schemas.openxmlformats.org/officeDocument/2006/relationships/slide" Target="slides/slide18.xml" /><Relationship Id="rId28" Type="http://schemas.openxmlformats.org/officeDocument/2006/relationships/slide" Target="slides/slide23.xml" /><Relationship Id="rId36" Type="http://schemas.openxmlformats.org/officeDocument/2006/relationships/tableStyles" Target="tableStyles.xml" /><Relationship Id="rId10" Type="http://schemas.openxmlformats.org/officeDocument/2006/relationships/slide" Target="slides/slide5.xml" /><Relationship Id="rId19" Type="http://schemas.openxmlformats.org/officeDocument/2006/relationships/slide" Target="slides/slide14.xml" /><Relationship Id="rId31" Type="http://schemas.openxmlformats.org/officeDocument/2006/relationships/slide" Target="slides/slide26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4.xml" /><Relationship Id="rId14" Type="http://schemas.openxmlformats.org/officeDocument/2006/relationships/slide" Target="slides/slide9.xml" /><Relationship Id="rId22" Type="http://schemas.openxmlformats.org/officeDocument/2006/relationships/slide" Target="slides/slide17.xml" /><Relationship Id="rId27" Type="http://schemas.openxmlformats.org/officeDocument/2006/relationships/slide" Target="slides/slide22.xml" /><Relationship Id="rId30" Type="http://schemas.openxmlformats.org/officeDocument/2006/relationships/slide" Target="slides/slide25.xml" /><Relationship Id="rId35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blipFill dpi="0" rotWithShape="1">
          <a:blip r:embed="rId2">
            <a:alphaModFix amt="55000"/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334083"/>
            <a:ext cx="10058400" cy="356616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b="1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5F0CD-E88B-442E-8F2C-58DAACA01AC2}" type="datetimeFigureOut">
              <a:rPr lang="de-CH" smtClean="0"/>
              <a:t>31.05.2021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C88CF-1315-4921-9DB2-00417B77514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79406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schnitts-&#10;überschrift">
    <p:bg>
      <p:bgPr>
        <a:blipFill dpi="0" rotWithShape="1">
          <a:blip r:embed="rId2">
            <a:alphaModFix amt="55000"/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93734"/>
            <a:ext cx="10058400" cy="356616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5400" b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5F0CD-E88B-442E-8F2C-58DAACA01AC2}" type="datetimeFigureOut">
              <a:rPr lang="de-CH" smtClean="0"/>
              <a:t>31.05.2021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C88CF-1315-4921-9DB2-00417B77514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99210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511419"/>
          </a:xfrm>
        </p:spPr>
        <p:txBody>
          <a:bodyPr lIns="0">
            <a:normAutofit/>
          </a:bodyPr>
          <a:lstStyle>
            <a:lvl1pPr marL="0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625601"/>
            <a:ext cx="10058400" cy="424349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4048" indent="-182880">
              <a:lnSpc>
                <a:spcPct val="100000"/>
              </a:lnSpc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66928" indent="-182880">
              <a:lnSpc>
                <a:spcPct val="100000"/>
              </a:lnSpc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749808" indent="-182880">
              <a:lnSpc>
                <a:spcPct val="100000"/>
              </a:lnSpc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932688" indent="-182880">
              <a:lnSpc>
                <a:spcPct val="100000"/>
              </a:lnSpc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5F0CD-E88B-442E-8F2C-58DAACA01AC2}" type="datetimeFigureOut">
              <a:rPr lang="de-CH" smtClean="0"/>
              <a:t>31.05.2021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C88CF-1315-4921-9DB2-00417B77514A}" type="slidenum">
              <a:rPr lang="de-CH" smtClean="0"/>
              <a:t>‹Nr.›</a:t>
            </a:fld>
            <a:endParaRPr lang="de-CH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5515213B-BC28-446F-B6AD-639F185A6D3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97280" y="830482"/>
            <a:ext cx="10058400" cy="415925"/>
          </a:xfrm>
        </p:spPr>
        <p:txBody>
          <a:bodyPr/>
          <a:lstStyle>
            <a:lvl1pPr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819013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  <a:endParaRPr lang="de-CH" dirty="0"/>
          </a:p>
        </p:txBody>
      </p:sp>
      <p:sp>
        <p:nvSpPr>
          <p:cNvPr id="9" name="Untertitel 2">
            <a:extLst>
              <a:ext uri="{FF2B5EF4-FFF2-40B4-BE49-F238E27FC236}">
                <a16:creationId xmlns:a16="http://schemas.microsoft.com/office/drawing/2014/main" id="{633D5779-B2BA-4A12-BC5B-3FEA3AD6B73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7712" y="260647"/>
            <a:ext cx="9812784" cy="468000"/>
          </a:xfrm>
        </p:spPr>
        <p:txBody>
          <a:bodyPr anchor="b"/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 dirty="0"/>
              <a:t>Untertitel hinzufügen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7454437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908D51C0-4E2F-48BC-8764-10DF7FDB875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4905" y="144410"/>
            <a:ext cx="1535320" cy="84441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796345"/>
            <a:ext cx="10058400" cy="407274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F05F0CD-E88B-442E-8F2C-58DAACA01AC2}" type="datetimeFigureOut">
              <a:rPr lang="de-CH" smtClean="0"/>
              <a:t>31.05.2021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CDC88CF-1315-4921-9DB2-00417B77514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82173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2" r:id="rId3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Tx/>
        <a:buNone/>
        <a:defRPr sz="2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tx1"/>
        </a:buClr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tx1"/>
        </a:buClr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tx1"/>
        </a:buClr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tx1"/>
        </a:buClr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747539" y="734189"/>
            <a:ext cx="9812957" cy="8309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47539" y="1695311"/>
            <a:ext cx="9812957" cy="44816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CH" noProof="0" dirty="0"/>
              <a:t>Textmasterformat bearbeiten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747539" y="6453336"/>
            <a:ext cx="1513384" cy="14401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fld id="{80576011-F09A-4474-8949-07353243C0E2}" type="datetime1">
              <a:rPr lang="de-CH" smtClean="0"/>
              <a:pPr/>
              <a:t>31.05.2021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51313" y="6453336"/>
            <a:ext cx="7624372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r>
              <a:rPr lang="de-CH"/>
              <a:t>Fusszeile (Ändern über «Einfügen &gt; Kopf- und Fusszeile»)</a:t>
            </a:r>
            <a:endParaRPr lang="de-CH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2CD9D36-1AA4-45B5-B46B-0F71BF14130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4905" y="144410"/>
            <a:ext cx="1535320" cy="84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157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8000"/>
        </a:lnSpc>
        <a:spcBef>
          <a:spcPts val="0"/>
        </a:spcBef>
        <a:buFont typeface="Arial" panose="020B0604020202020204" pitchFamily="34" charset="0"/>
        <a:buNone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342000" indent="-342000" algn="l" defTabSz="914400" rtl="0" eaLnBrk="1" latinLnBrk="0" hangingPunct="1">
        <a:lnSpc>
          <a:spcPct val="98000"/>
        </a:lnSpc>
        <a:spcBef>
          <a:spcPts val="0"/>
        </a:spcBef>
        <a:buFont typeface="Symbol" panose="05050102010706020507" pitchFamily="18" charset="2"/>
        <a:buChar char="-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684000" indent="-342000" algn="l" defTabSz="914400" rtl="0" eaLnBrk="1" latinLnBrk="0" hangingPunct="1">
        <a:lnSpc>
          <a:spcPct val="98000"/>
        </a:lnSpc>
        <a:spcBef>
          <a:spcPts val="0"/>
        </a:spcBef>
        <a:buFont typeface="Symbol" panose="05050102010706020507" pitchFamily="18" charset="2"/>
        <a:buChar char="-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026000" indent="-342000" algn="l" defTabSz="914400" rtl="0" eaLnBrk="1" latinLnBrk="0" hangingPunct="1">
        <a:lnSpc>
          <a:spcPct val="98000"/>
        </a:lnSpc>
        <a:spcBef>
          <a:spcPts val="0"/>
        </a:spcBef>
        <a:buFont typeface="Symbol" panose="05050102010706020507" pitchFamily="18" charset="2"/>
        <a:buChar char="-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1368000" indent="-342000" algn="l" defTabSz="914400" rtl="0" eaLnBrk="1" latinLnBrk="0" hangingPunct="1">
        <a:lnSpc>
          <a:spcPct val="98000"/>
        </a:lnSpc>
        <a:spcBef>
          <a:spcPts val="0"/>
        </a:spcBef>
        <a:buFont typeface="Symbol" panose="05050102010706020507" pitchFamily="18" charset="2"/>
        <a:buChar char="-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4">
          <p15:clr>
            <a:srgbClr val="F26B43"/>
          </p15:clr>
        </p15:guide>
        <p15:guide id="2" orient="horz" pos="4156">
          <p15:clr>
            <a:srgbClr val="F26B43"/>
          </p15:clr>
        </p15:guide>
        <p15:guide id="3" pos="7514">
          <p15:clr>
            <a:srgbClr val="F26B43"/>
          </p15:clr>
        </p15:guide>
        <p15:guide id="4" pos="166">
          <p15:clr>
            <a:srgbClr val="F26B43"/>
          </p15:clr>
        </p15:guide>
        <p15:guide id="5" pos="470">
          <p15:clr>
            <a:srgbClr val="F26B43"/>
          </p15:clr>
        </p15:guide>
        <p15:guide id="6" pos="6652">
          <p15:clr>
            <a:srgbClr val="F26B43"/>
          </p15:clr>
        </p15:guide>
        <p15:guide id="7" orient="horz" pos="1065">
          <p15:clr>
            <a:srgbClr val="F26B43"/>
          </p15:clr>
        </p15:guide>
        <p15:guide id="8" orient="horz" pos="3896">
          <p15:clr>
            <a:srgbClr val="F26B43"/>
          </p15:clr>
        </p15:guide>
        <p15:guide id="9" pos="7423">
          <p15:clr>
            <a:srgbClr val="F26B43"/>
          </p15:clr>
        </p15:guide>
        <p15:guide id="10" pos="3748">
          <p15:clr>
            <a:srgbClr val="F26B43"/>
          </p15:clr>
        </p15:guide>
        <p15:guide id="11" pos="3933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3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5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6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7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8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0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1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2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3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5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6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7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8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20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21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22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23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25.xml.rels>&#65279;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4.xml" /></Relationships>
</file>

<file path=ppt/slides/_rels/slide26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BBC694-2D13-4626-91F6-D027E25EB1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678032"/>
            <a:ext cx="10058400" cy="3566160"/>
          </a:xfrm>
        </p:spPr>
        <p:txBody>
          <a:bodyPr>
            <a:normAutofit/>
          </a:bodyPr>
          <a:lstStyle/>
          <a:p>
            <a:r>
              <a:rPr lang="fr-CH" sz="7200" b="1" dirty="0"/>
              <a:t>L’avenir de nos hôpitaux</a:t>
            </a:r>
            <a:br>
              <a:rPr lang="de-CH" sz="7200" b="1" dirty="0"/>
            </a:br>
            <a:r>
              <a:rPr lang="fr-CH" sz="2800" b="1" dirty="0" err="1"/>
              <a:t>Evaluation</a:t>
            </a:r>
            <a:r>
              <a:rPr lang="fr-CH" sz="2800" b="1" dirty="0"/>
              <a:t> et argumentaire </a:t>
            </a:r>
            <a:r>
              <a:rPr lang="fr-FR" sz="2800" b="1" dirty="0"/>
              <a:t>dans une perspective de soins hospitaliers de qualité et supportables financièrement</a:t>
            </a:r>
            <a:endParaRPr lang="de-CH" sz="7200" b="1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11735F6-ACBB-4145-AE96-91BD5445EA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5613302"/>
            <a:ext cx="10058400" cy="1143000"/>
          </a:xfrm>
        </p:spPr>
        <p:txBody>
          <a:bodyPr/>
          <a:lstStyle/>
          <a:p>
            <a:r>
              <a:rPr lang="de-CH" dirty="0"/>
              <a:t>Name ORT Datum</a:t>
            </a:r>
          </a:p>
        </p:txBody>
      </p:sp>
    </p:spTree>
    <p:extLst>
      <p:ext uri="{BB962C8B-B14F-4D97-AF65-F5344CB8AC3E}">
        <p14:creationId xmlns:p14="http://schemas.microsoft.com/office/powerpoint/2010/main" val="4127131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621FF1-5B8B-47BF-A0EE-437AF8F0D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51141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fr-CH" b="1" dirty="0"/>
              <a:t>Sommaire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3014F2D-A6FF-4139-86A5-B26D7779CF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625601"/>
            <a:ext cx="10388868" cy="4243494"/>
          </a:xfrm>
        </p:spPr>
        <p:txBody>
          <a:bodyPr/>
          <a:lstStyle/>
          <a:p>
            <a:r>
              <a:rPr lang="fr-CH" dirty="0"/>
              <a:t>1. Contexte</a:t>
            </a:r>
          </a:p>
          <a:p>
            <a:r>
              <a:rPr lang="fr-CH" dirty="0"/>
              <a:t>2. Révision de la LAMal: rationnement dans la santé?</a:t>
            </a:r>
          </a:p>
          <a:p>
            <a:r>
              <a:rPr lang="fr-CH" dirty="0"/>
              <a:t>3. Révision de l’OAMal: trois quarts des hôpitaux sont-ils trop chers?</a:t>
            </a:r>
          </a:p>
          <a:p>
            <a:r>
              <a:rPr lang="fr-CH" dirty="0"/>
              <a:t>4. Interdiction de réaliser des traitements: la Confédération laisse-t-elle tomber les hôpitaux?</a:t>
            </a:r>
          </a:p>
          <a:p>
            <a:r>
              <a:rPr lang="fr-CH" dirty="0"/>
              <a:t>5. Campagne «L’avenir de nos hôpitaux»</a:t>
            </a:r>
          </a:p>
        </p:txBody>
      </p:sp>
    </p:spTree>
    <p:extLst>
      <p:ext uri="{BB962C8B-B14F-4D97-AF65-F5344CB8AC3E}">
        <p14:creationId xmlns:p14="http://schemas.microsoft.com/office/powerpoint/2010/main" val="1072493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53F546-9B32-4242-B9AB-B835873FC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1. </a:t>
            </a:r>
            <a:r>
              <a:rPr lang="fr-CH" dirty="0"/>
              <a:t>Contexte</a:t>
            </a:r>
          </a:p>
        </p:txBody>
      </p:sp>
    </p:spTree>
    <p:extLst>
      <p:ext uri="{BB962C8B-B14F-4D97-AF65-F5344CB8AC3E}">
        <p14:creationId xmlns:p14="http://schemas.microsoft.com/office/powerpoint/2010/main" val="2126570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C395E1-3164-4DBE-B77A-92ED28D6E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Contexte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4BBAE1-3201-400C-BE19-AE9D4C2523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Aft>
                <a:spcPts val="600"/>
              </a:spcAft>
            </a:pPr>
            <a:r>
              <a:rPr lang="fr-CH" dirty="0"/>
              <a:t>Avec l’introduction du nouveau financement hospitalier en 2012, le secteur stationnaire a été réorganisé: 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H" b="1" dirty="0"/>
              <a:t>Financement uniforme </a:t>
            </a:r>
            <a:r>
              <a:rPr lang="fr-CH" dirty="0"/>
              <a:t>(55% canton, 45% caisse maladie);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H" b="1" dirty="0"/>
              <a:t>Transparence accrue </a:t>
            </a:r>
            <a:r>
              <a:rPr lang="fr-CH" dirty="0"/>
              <a:t>de la fourniture des prestations grâce aux forfaits par cas uniformes pour toute la Suisse;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H" b="1" dirty="0"/>
              <a:t>Libre choix </a:t>
            </a:r>
            <a:r>
              <a:rPr lang="fr-CH" dirty="0"/>
              <a:t>de l’hôpital pour la population.</a:t>
            </a:r>
          </a:p>
          <a:p>
            <a:endParaRPr lang="fr-CH" dirty="0"/>
          </a:p>
          <a:p>
            <a:r>
              <a:rPr lang="fr-CH" dirty="0"/>
              <a:t>Ces principes clairement conçus pour favoriser la </a:t>
            </a:r>
            <a:r>
              <a:rPr lang="fr-CH" b="1" dirty="0"/>
              <a:t>concurrence</a:t>
            </a:r>
            <a:r>
              <a:rPr lang="fr-CH" dirty="0"/>
              <a:t> ont permis d’engager une </a:t>
            </a:r>
            <a:r>
              <a:rPr lang="fr-CH" b="1" dirty="0"/>
              <a:t>mutation et un réajustement </a:t>
            </a:r>
            <a:r>
              <a:rPr lang="fr-CH" dirty="0"/>
              <a:t>judicieux du paysage hospitalier suisse tant du point de vue médical qu’économique.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4D165C9-B35B-4B68-A3A7-49FDDB1B1F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CH" dirty="0"/>
              <a:t>Nouveau </a:t>
            </a:r>
            <a:r>
              <a:rPr lang="fr-CH"/>
              <a:t>financement hospitalier</a:t>
            </a:r>
            <a:endParaRPr lang="fr-CH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074297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C395E1-3164-4DBE-B77A-92ED28D6E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Contexte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4BBAE1-3201-400C-BE19-AE9D4C2523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Aft>
                <a:spcPts val="600"/>
              </a:spcAft>
            </a:pPr>
            <a:r>
              <a:rPr lang="fr-CH" dirty="0"/>
              <a:t>Des mesures disruptives édictées par la Confédération entraveraient cette transformation. Actuellement, la menace est triple:</a:t>
            </a: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fr-CH" dirty="0"/>
              <a:t>La </a:t>
            </a:r>
            <a:r>
              <a:rPr lang="fr-CH" b="1" dirty="0"/>
              <a:t>modification de la LAMal </a:t>
            </a:r>
            <a:r>
              <a:rPr lang="fr-CH" dirty="0"/>
              <a:t>(mesures visant à freiner la hausse des coûts, 2</a:t>
            </a:r>
            <a:r>
              <a:rPr lang="fr-CH" baseline="30000" dirty="0"/>
              <a:t>e</a:t>
            </a:r>
            <a:r>
              <a:rPr lang="fr-CH" dirty="0"/>
              <a:t> volet) en tant que contre-projet indirect à l’initiative populaire pour un frein aux coûts (PDC/Le Centre)</a:t>
            </a:r>
          </a:p>
          <a:p>
            <a:pPr marL="514350" lvl="0" indent="-514350">
              <a:spcAft>
                <a:spcPts val="1200"/>
              </a:spcAft>
              <a:buFont typeface="+mj-lt"/>
              <a:buAutoNum type="arabicPeriod"/>
            </a:pPr>
            <a:r>
              <a:rPr lang="fr-CH" dirty="0"/>
              <a:t>La </a:t>
            </a:r>
            <a:r>
              <a:rPr lang="fr-CH" b="1" dirty="0"/>
              <a:t>révision de l’ordonnance sur l’assurance-maladie OAMal</a:t>
            </a:r>
            <a:endParaRPr lang="fr-CH" dirty="0"/>
          </a:p>
          <a:p>
            <a:pPr marL="514350" lvl="0" indent="-514350">
              <a:buFont typeface="+mj-lt"/>
              <a:buAutoNum type="arabicPeriod"/>
            </a:pPr>
            <a:r>
              <a:rPr lang="fr-CH" dirty="0"/>
              <a:t>Le refus de la Confédération et des caisses maladie de participer à l’indemnisation des </a:t>
            </a:r>
            <a:r>
              <a:rPr lang="fr-CH" b="1" dirty="0"/>
              <a:t>prestations de mise à disposition maximale </a:t>
            </a:r>
            <a:r>
              <a:rPr lang="fr-CH" dirty="0"/>
              <a:t>commandées aux hôpitaux par le Conseil fédéral en raison du COVID-19 (interdiction de réaliser des traitements)</a:t>
            </a:r>
          </a:p>
          <a:p>
            <a:pPr>
              <a:spcAft>
                <a:spcPts val="600"/>
              </a:spcAft>
            </a:pPr>
            <a:endParaRPr lang="fr-CH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4D165C9-B35B-4B68-A3A7-49FDDB1B1F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CH" dirty="0"/>
              <a:t>Transformation du paysage hospitalier: disruptive ou évolutive?</a:t>
            </a:r>
          </a:p>
        </p:txBody>
      </p:sp>
    </p:spTree>
    <p:extLst>
      <p:ext uri="{BB962C8B-B14F-4D97-AF65-F5344CB8AC3E}">
        <p14:creationId xmlns:p14="http://schemas.microsoft.com/office/powerpoint/2010/main" val="3184095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C395E1-3164-4DBE-B77A-92ED28D6E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Contexte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4BBAE1-3201-400C-BE19-AE9D4C2523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CH" dirty="0"/>
              <a:t> </a:t>
            </a:r>
          </a:p>
          <a:p>
            <a:pPr marL="457200" lvl="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H" dirty="0"/>
              <a:t>Compte tenu du financement insuffisant des prestations fournies par les hôpitaux (OAMal, manque à gagner), il faudrait s’attendre à des </a:t>
            </a:r>
            <a:r>
              <a:rPr lang="fr-CH" b="1" dirty="0"/>
              <a:t>fermetures d’établissements </a:t>
            </a:r>
            <a:r>
              <a:rPr lang="fr-CH" dirty="0"/>
              <a:t>et à un </a:t>
            </a:r>
            <a:r>
              <a:rPr lang="fr-CH" b="1" dirty="0"/>
              <a:t>rationnement </a:t>
            </a:r>
            <a:r>
              <a:rPr lang="fr-CH" dirty="0"/>
              <a:t>– en d’autres termes à une «</a:t>
            </a:r>
            <a:r>
              <a:rPr lang="fr-CH" b="1" dirty="0"/>
              <a:t>médecine à deux vitesses</a:t>
            </a:r>
            <a:r>
              <a:rPr lang="fr-CH" dirty="0"/>
              <a:t>».</a:t>
            </a:r>
          </a:p>
          <a:p>
            <a:pPr marL="457200" lvl="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H" dirty="0"/>
              <a:t>La révision de la LAMal avec la proposition de budget global va engendrer une </a:t>
            </a:r>
            <a:r>
              <a:rPr lang="fr-CH" b="1" dirty="0"/>
              <a:t>usine à gaz bureaucratique </a:t>
            </a:r>
            <a:r>
              <a:rPr lang="fr-CH" dirty="0"/>
              <a:t>qui</a:t>
            </a:r>
            <a:r>
              <a:rPr lang="fr-CH" b="1" dirty="0"/>
              <a:t> </a:t>
            </a:r>
            <a:r>
              <a:rPr lang="fr-CH" dirty="0"/>
              <a:t>risque d’entraîner des longs temps d’attente et un pilotage au mépris des </a:t>
            </a:r>
            <a:r>
              <a:rPr lang="fr-CH" b="1" dirty="0"/>
              <a:t>compétences des cantons.</a:t>
            </a:r>
          </a:p>
          <a:p>
            <a:pPr marL="457200" lvl="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H" dirty="0"/>
              <a:t>Comme le Conseil fédéral décidera à l’avenir quels groupes de patients devront bénéficier de quelles ressources, il faudra s’attendre à des </a:t>
            </a:r>
            <a:r>
              <a:rPr lang="fr-CH" b="1" dirty="0"/>
              <a:t>batailles homériques pour la répartition entre les cantons, les fournisseurs de prestations et diverses organisations de patients</a:t>
            </a:r>
            <a:r>
              <a:rPr lang="fr-CH" dirty="0"/>
              <a:t>.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4D165C9-B35B-4B68-A3A7-49FDDB1B1F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CH" dirty="0"/>
              <a:t>Conséquences disruptives de la politique du Conseil fédéral</a:t>
            </a:r>
          </a:p>
        </p:txBody>
      </p:sp>
    </p:spTree>
    <p:extLst>
      <p:ext uri="{BB962C8B-B14F-4D97-AF65-F5344CB8AC3E}">
        <p14:creationId xmlns:p14="http://schemas.microsoft.com/office/powerpoint/2010/main" val="1138203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C395E1-3164-4DBE-B77A-92ED28D6E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Contexte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4D165C9-B35B-4B68-A3A7-49FDDB1B1F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CH"/>
              <a:t>Trois interventions potentiellement disruptives</a:t>
            </a:r>
          </a:p>
        </p:txBody>
      </p:sp>
      <p:sp>
        <p:nvSpPr>
          <p:cNvPr id="7" name="Kreuz 6">
            <a:extLst>
              <a:ext uri="{FF2B5EF4-FFF2-40B4-BE49-F238E27FC236}">
                <a16:creationId xmlns:a16="http://schemas.microsoft.com/office/drawing/2014/main" id="{E1370F63-B5D9-44F1-B904-09984CDB5D7A}"/>
              </a:ext>
            </a:extLst>
          </p:cNvPr>
          <p:cNvSpPr/>
          <p:nvPr/>
        </p:nvSpPr>
        <p:spPr>
          <a:xfrm>
            <a:off x="5371749" y="4580356"/>
            <a:ext cx="1448502" cy="1440724"/>
          </a:xfrm>
          <a:prstGeom prst="plus">
            <a:avLst>
              <a:gd name="adj" fmla="val 30548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grpSp>
        <p:nvGrpSpPr>
          <p:cNvPr id="8" name="Grafik 7">
            <a:extLst>
              <a:ext uri="{FF2B5EF4-FFF2-40B4-BE49-F238E27FC236}">
                <a16:creationId xmlns:a16="http://schemas.microsoft.com/office/drawing/2014/main" id="{81145B02-3472-482B-8E5F-9F00D17BAB37}"/>
              </a:ext>
            </a:extLst>
          </p:cNvPr>
          <p:cNvGrpSpPr>
            <a:grpSpLocks noChangeAspect="1"/>
          </p:cNvGrpSpPr>
          <p:nvPr/>
        </p:nvGrpSpPr>
        <p:grpSpPr>
          <a:xfrm>
            <a:off x="5781540" y="5004104"/>
            <a:ext cx="628918" cy="628776"/>
            <a:chOff x="4218420" y="2185398"/>
            <a:chExt cx="457173" cy="457069"/>
          </a:xfrm>
          <a:solidFill>
            <a:srgbClr val="000000"/>
          </a:solidFill>
        </p:grpSpPr>
        <p:sp>
          <p:nvSpPr>
            <p:cNvPr id="9" name="Freihandform 785">
              <a:extLst>
                <a:ext uri="{FF2B5EF4-FFF2-40B4-BE49-F238E27FC236}">
                  <a16:creationId xmlns:a16="http://schemas.microsoft.com/office/drawing/2014/main" id="{0480EF9B-8409-4675-9AE3-D15DC717F760}"/>
                </a:ext>
              </a:extLst>
            </p:cNvPr>
            <p:cNvSpPr/>
            <p:nvPr/>
          </p:nvSpPr>
          <p:spPr>
            <a:xfrm>
              <a:off x="4218420" y="2185398"/>
              <a:ext cx="457173" cy="457069"/>
            </a:xfrm>
            <a:custGeom>
              <a:avLst/>
              <a:gdLst>
                <a:gd name="connsiteX0" fmla="*/ 228587 w 457173"/>
                <a:gd name="connsiteY0" fmla="*/ 10475 h 457069"/>
                <a:gd name="connsiteX1" fmla="*/ 382806 w 457173"/>
                <a:gd name="connsiteY1" fmla="*/ 74350 h 457069"/>
                <a:gd name="connsiteX2" fmla="*/ 446696 w 457173"/>
                <a:gd name="connsiteY2" fmla="*/ 228535 h 457069"/>
                <a:gd name="connsiteX3" fmla="*/ 382806 w 457173"/>
                <a:gd name="connsiteY3" fmla="*/ 382719 h 457069"/>
                <a:gd name="connsiteX4" fmla="*/ 228587 w 457173"/>
                <a:gd name="connsiteY4" fmla="*/ 446595 h 457069"/>
                <a:gd name="connsiteX5" fmla="*/ 74367 w 457173"/>
                <a:gd name="connsiteY5" fmla="*/ 382719 h 457069"/>
                <a:gd name="connsiteX6" fmla="*/ 10477 w 457173"/>
                <a:gd name="connsiteY6" fmla="*/ 228535 h 457069"/>
                <a:gd name="connsiteX7" fmla="*/ 74367 w 457173"/>
                <a:gd name="connsiteY7" fmla="*/ 74350 h 457069"/>
                <a:gd name="connsiteX8" fmla="*/ 228587 w 457173"/>
                <a:gd name="connsiteY8" fmla="*/ 10475 h 457069"/>
                <a:gd name="connsiteX9" fmla="*/ 228587 w 457173"/>
                <a:gd name="connsiteY9" fmla="*/ 0 h 457069"/>
                <a:gd name="connsiteX10" fmla="*/ 0 w 457173"/>
                <a:gd name="connsiteY10" fmla="*/ 228535 h 457069"/>
                <a:gd name="connsiteX11" fmla="*/ 228587 w 457173"/>
                <a:gd name="connsiteY11" fmla="*/ 457069 h 457069"/>
                <a:gd name="connsiteX12" fmla="*/ 457173 w 457173"/>
                <a:gd name="connsiteY12" fmla="*/ 228535 h 457069"/>
                <a:gd name="connsiteX13" fmla="*/ 228587 w 457173"/>
                <a:gd name="connsiteY13" fmla="*/ 0 h 457069"/>
                <a:gd name="connsiteX14" fmla="*/ 228587 w 457173"/>
                <a:gd name="connsiteY14" fmla="*/ 0 h 45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57173" h="457069">
                  <a:moveTo>
                    <a:pt x="228587" y="10475"/>
                  </a:moveTo>
                  <a:cubicBezTo>
                    <a:pt x="286838" y="10475"/>
                    <a:pt x="341623" y="33157"/>
                    <a:pt x="382806" y="74350"/>
                  </a:cubicBezTo>
                  <a:cubicBezTo>
                    <a:pt x="424009" y="115543"/>
                    <a:pt x="446696" y="170296"/>
                    <a:pt x="446696" y="228535"/>
                  </a:cubicBezTo>
                  <a:cubicBezTo>
                    <a:pt x="446696" y="286773"/>
                    <a:pt x="424009" y="341545"/>
                    <a:pt x="382806" y="382719"/>
                  </a:cubicBezTo>
                  <a:cubicBezTo>
                    <a:pt x="341604" y="423913"/>
                    <a:pt x="286838" y="446595"/>
                    <a:pt x="228587" y="446595"/>
                  </a:cubicBezTo>
                  <a:cubicBezTo>
                    <a:pt x="170335" y="446595"/>
                    <a:pt x="115551" y="423913"/>
                    <a:pt x="74367" y="382719"/>
                  </a:cubicBezTo>
                  <a:cubicBezTo>
                    <a:pt x="33164" y="341526"/>
                    <a:pt x="10477" y="286773"/>
                    <a:pt x="10477" y="228535"/>
                  </a:cubicBezTo>
                  <a:cubicBezTo>
                    <a:pt x="10477" y="170296"/>
                    <a:pt x="33164" y="115524"/>
                    <a:pt x="74367" y="74350"/>
                  </a:cubicBezTo>
                  <a:cubicBezTo>
                    <a:pt x="115551" y="33157"/>
                    <a:pt x="170335" y="10475"/>
                    <a:pt x="228587" y="10475"/>
                  </a:cubicBezTo>
                  <a:moveTo>
                    <a:pt x="228587" y="0"/>
                  </a:moveTo>
                  <a:cubicBezTo>
                    <a:pt x="102350" y="0"/>
                    <a:pt x="0" y="102326"/>
                    <a:pt x="0" y="228535"/>
                  </a:cubicBezTo>
                  <a:cubicBezTo>
                    <a:pt x="0" y="354743"/>
                    <a:pt x="102350" y="457069"/>
                    <a:pt x="228587" y="457069"/>
                  </a:cubicBezTo>
                  <a:cubicBezTo>
                    <a:pt x="354824" y="457069"/>
                    <a:pt x="457173" y="354743"/>
                    <a:pt x="457173" y="228535"/>
                  </a:cubicBezTo>
                  <a:cubicBezTo>
                    <a:pt x="457173" y="102326"/>
                    <a:pt x="354824" y="0"/>
                    <a:pt x="228587" y="0"/>
                  </a:cubicBezTo>
                  <a:lnTo>
                    <a:pt x="228587" y="0"/>
                  </a:lnTo>
                  <a:close/>
                </a:path>
              </a:pathLst>
            </a:custGeom>
            <a:solidFill>
              <a:srgbClr val="000000"/>
            </a:solidFill>
            <a:ln w="19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" name="Freihandform 786">
              <a:extLst>
                <a:ext uri="{FF2B5EF4-FFF2-40B4-BE49-F238E27FC236}">
                  <a16:creationId xmlns:a16="http://schemas.microsoft.com/office/drawing/2014/main" id="{E40AA197-56E8-49A6-833A-36AF79B3CE78}"/>
                </a:ext>
              </a:extLst>
            </p:cNvPr>
            <p:cNvSpPr/>
            <p:nvPr/>
          </p:nvSpPr>
          <p:spPr>
            <a:xfrm>
              <a:off x="4332237" y="2299189"/>
              <a:ext cx="229539" cy="229486"/>
            </a:xfrm>
            <a:custGeom>
              <a:avLst/>
              <a:gdLst>
                <a:gd name="connsiteX0" fmla="*/ 214776 w 229539"/>
                <a:gd name="connsiteY0" fmla="*/ 229487 h 229486"/>
                <a:gd name="connsiteX1" fmla="*/ 14763 w 229539"/>
                <a:gd name="connsiteY1" fmla="*/ 229487 h 229486"/>
                <a:gd name="connsiteX2" fmla="*/ 0 w 229539"/>
                <a:gd name="connsiteY2" fmla="*/ 214727 h 229486"/>
                <a:gd name="connsiteX3" fmla="*/ 0 w 229539"/>
                <a:gd name="connsiteY3" fmla="*/ 14760 h 229486"/>
                <a:gd name="connsiteX4" fmla="*/ 14763 w 229539"/>
                <a:gd name="connsiteY4" fmla="*/ 0 h 229486"/>
                <a:gd name="connsiteX5" fmla="*/ 214776 w 229539"/>
                <a:gd name="connsiteY5" fmla="*/ 0 h 229486"/>
                <a:gd name="connsiteX6" fmla="*/ 229539 w 229539"/>
                <a:gd name="connsiteY6" fmla="*/ 14760 h 229486"/>
                <a:gd name="connsiteX7" fmla="*/ 229539 w 229539"/>
                <a:gd name="connsiteY7" fmla="*/ 214727 h 229486"/>
                <a:gd name="connsiteX8" fmla="*/ 214776 w 229539"/>
                <a:gd name="connsiteY8" fmla="*/ 229487 h 229486"/>
                <a:gd name="connsiteX9" fmla="*/ 14763 w 229539"/>
                <a:gd name="connsiteY9" fmla="*/ 10475 h 229486"/>
                <a:gd name="connsiteX10" fmla="*/ 10477 w 229539"/>
                <a:gd name="connsiteY10" fmla="*/ 14760 h 229486"/>
                <a:gd name="connsiteX11" fmla="*/ 10477 w 229539"/>
                <a:gd name="connsiteY11" fmla="*/ 214727 h 229486"/>
                <a:gd name="connsiteX12" fmla="*/ 14763 w 229539"/>
                <a:gd name="connsiteY12" fmla="*/ 219012 h 229486"/>
                <a:gd name="connsiteX13" fmla="*/ 214776 w 229539"/>
                <a:gd name="connsiteY13" fmla="*/ 219012 h 229486"/>
                <a:gd name="connsiteX14" fmla="*/ 219062 w 229539"/>
                <a:gd name="connsiteY14" fmla="*/ 214727 h 229486"/>
                <a:gd name="connsiteX15" fmla="*/ 219062 w 229539"/>
                <a:gd name="connsiteY15" fmla="*/ 14760 h 229486"/>
                <a:gd name="connsiteX16" fmla="*/ 214776 w 229539"/>
                <a:gd name="connsiteY16" fmla="*/ 10475 h 229486"/>
                <a:gd name="connsiteX17" fmla="*/ 14763 w 229539"/>
                <a:gd name="connsiteY17" fmla="*/ 10475 h 229486"/>
                <a:gd name="connsiteX18" fmla="*/ 181441 w 229539"/>
                <a:gd name="connsiteY18" fmla="*/ 191398 h 229486"/>
                <a:gd name="connsiteX19" fmla="*/ 143343 w 229539"/>
                <a:gd name="connsiteY19" fmla="*/ 191398 h 229486"/>
                <a:gd name="connsiteX20" fmla="*/ 133342 w 229539"/>
                <a:gd name="connsiteY20" fmla="*/ 181399 h 229486"/>
                <a:gd name="connsiteX21" fmla="*/ 133342 w 229539"/>
                <a:gd name="connsiteY21" fmla="*/ 143786 h 229486"/>
                <a:gd name="connsiteX22" fmla="*/ 96197 w 229539"/>
                <a:gd name="connsiteY22" fmla="*/ 143786 h 229486"/>
                <a:gd name="connsiteX23" fmla="*/ 96197 w 229539"/>
                <a:gd name="connsiteY23" fmla="*/ 181399 h 229486"/>
                <a:gd name="connsiteX24" fmla="*/ 86196 w 229539"/>
                <a:gd name="connsiteY24" fmla="*/ 191398 h 229486"/>
                <a:gd name="connsiteX25" fmla="*/ 48098 w 229539"/>
                <a:gd name="connsiteY25" fmla="*/ 191398 h 229486"/>
                <a:gd name="connsiteX26" fmla="*/ 38098 w 229539"/>
                <a:gd name="connsiteY26" fmla="*/ 181399 h 229486"/>
                <a:gd name="connsiteX27" fmla="*/ 38098 w 229539"/>
                <a:gd name="connsiteY27" fmla="*/ 48087 h 229486"/>
                <a:gd name="connsiteX28" fmla="*/ 48098 w 229539"/>
                <a:gd name="connsiteY28" fmla="*/ 38089 h 229486"/>
                <a:gd name="connsiteX29" fmla="*/ 86196 w 229539"/>
                <a:gd name="connsiteY29" fmla="*/ 38089 h 229486"/>
                <a:gd name="connsiteX30" fmla="*/ 96197 w 229539"/>
                <a:gd name="connsiteY30" fmla="*/ 48087 h 229486"/>
                <a:gd name="connsiteX31" fmla="*/ 96197 w 229539"/>
                <a:gd name="connsiteY31" fmla="*/ 85700 h 229486"/>
                <a:gd name="connsiteX32" fmla="*/ 133342 w 229539"/>
                <a:gd name="connsiteY32" fmla="*/ 85700 h 229486"/>
                <a:gd name="connsiteX33" fmla="*/ 133342 w 229539"/>
                <a:gd name="connsiteY33" fmla="*/ 48087 h 229486"/>
                <a:gd name="connsiteX34" fmla="*/ 143343 w 229539"/>
                <a:gd name="connsiteY34" fmla="*/ 38089 h 229486"/>
                <a:gd name="connsiteX35" fmla="*/ 181441 w 229539"/>
                <a:gd name="connsiteY35" fmla="*/ 38089 h 229486"/>
                <a:gd name="connsiteX36" fmla="*/ 191441 w 229539"/>
                <a:gd name="connsiteY36" fmla="*/ 48087 h 229486"/>
                <a:gd name="connsiteX37" fmla="*/ 191441 w 229539"/>
                <a:gd name="connsiteY37" fmla="*/ 181399 h 229486"/>
                <a:gd name="connsiteX38" fmla="*/ 181441 w 229539"/>
                <a:gd name="connsiteY38" fmla="*/ 191398 h 229486"/>
                <a:gd name="connsiteX39" fmla="*/ 143819 w 229539"/>
                <a:gd name="connsiteY39" fmla="*/ 180923 h 229486"/>
                <a:gd name="connsiteX40" fmla="*/ 180964 w 229539"/>
                <a:gd name="connsiteY40" fmla="*/ 180923 h 229486"/>
                <a:gd name="connsiteX41" fmla="*/ 180964 w 229539"/>
                <a:gd name="connsiteY41" fmla="*/ 48564 h 229486"/>
                <a:gd name="connsiteX42" fmla="*/ 143819 w 229539"/>
                <a:gd name="connsiteY42" fmla="*/ 48564 h 229486"/>
                <a:gd name="connsiteX43" fmla="*/ 143819 w 229539"/>
                <a:gd name="connsiteY43" fmla="*/ 90938 h 229486"/>
                <a:gd name="connsiteX44" fmla="*/ 138581 w 229539"/>
                <a:gd name="connsiteY44" fmla="*/ 96175 h 229486"/>
                <a:gd name="connsiteX45" fmla="*/ 90958 w 229539"/>
                <a:gd name="connsiteY45" fmla="*/ 96175 h 229486"/>
                <a:gd name="connsiteX46" fmla="*/ 85720 w 229539"/>
                <a:gd name="connsiteY46" fmla="*/ 90938 h 229486"/>
                <a:gd name="connsiteX47" fmla="*/ 85720 w 229539"/>
                <a:gd name="connsiteY47" fmla="*/ 48564 h 229486"/>
                <a:gd name="connsiteX48" fmla="*/ 48575 w 229539"/>
                <a:gd name="connsiteY48" fmla="*/ 48564 h 229486"/>
                <a:gd name="connsiteX49" fmla="*/ 48575 w 229539"/>
                <a:gd name="connsiteY49" fmla="*/ 180923 h 229486"/>
                <a:gd name="connsiteX50" fmla="*/ 85720 w 229539"/>
                <a:gd name="connsiteY50" fmla="*/ 180923 h 229486"/>
                <a:gd name="connsiteX51" fmla="*/ 85720 w 229539"/>
                <a:gd name="connsiteY51" fmla="*/ 138549 h 229486"/>
                <a:gd name="connsiteX52" fmla="*/ 90958 w 229539"/>
                <a:gd name="connsiteY52" fmla="*/ 133312 h 229486"/>
                <a:gd name="connsiteX53" fmla="*/ 138581 w 229539"/>
                <a:gd name="connsiteY53" fmla="*/ 133312 h 229486"/>
                <a:gd name="connsiteX54" fmla="*/ 143819 w 229539"/>
                <a:gd name="connsiteY54" fmla="*/ 138549 h 229486"/>
                <a:gd name="connsiteX55" fmla="*/ 143819 w 229539"/>
                <a:gd name="connsiteY55" fmla="*/ 180923 h 22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29539" h="229486">
                  <a:moveTo>
                    <a:pt x="214776" y="229487"/>
                  </a:moveTo>
                  <a:lnTo>
                    <a:pt x="14763" y="229487"/>
                  </a:lnTo>
                  <a:cubicBezTo>
                    <a:pt x="6629" y="229487"/>
                    <a:pt x="0" y="222859"/>
                    <a:pt x="0" y="214727"/>
                  </a:cubicBezTo>
                  <a:lnTo>
                    <a:pt x="0" y="14760"/>
                  </a:lnTo>
                  <a:cubicBezTo>
                    <a:pt x="0" y="6628"/>
                    <a:pt x="6629" y="0"/>
                    <a:pt x="14763" y="0"/>
                  </a:cubicBezTo>
                  <a:lnTo>
                    <a:pt x="214776" y="0"/>
                  </a:lnTo>
                  <a:cubicBezTo>
                    <a:pt x="222910" y="0"/>
                    <a:pt x="229539" y="6628"/>
                    <a:pt x="229539" y="14760"/>
                  </a:cubicBezTo>
                  <a:lnTo>
                    <a:pt x="229539" y="214727"/>
                  </a:lnTo>
                  <a:cubicBezTo>
                    <a:pt x="229539" y="222859"/>
                    <a:pt x="222910" y="229487"/>
                    <a:pt x="214776" y="229487"/>
                  </a:cubicBezTo>
                  <a:close/>
                  <a:moveTo>
                    <a:pt x="14763" y="10475"/>
                  </a:moveTo>
                  <a:cubicBezTo>
                    <a:pt x="12401" y="10475"/>
                    <a:pt x="10477" y="12398"/>
                    <a:pt x="10477" y="14760"/>
                  </a:cubicBezTo>
                  <a:lnTo>
                    <a:pt x="10477" y="214727"/>
                  </a:lnTo>
                  <a:cubicBezTo>
                    <a:pt x="10477" y="217089"/>
                    <a:pt x="12401" y="219012"/>
                    <a:pt x="14763" y="219012"/>
                  </a:cubicBezTo>
                  <a:lnTo>
                    <a:pt x="214776" y="219012"/>
                  </a:lnTo>
                  <a:cubicBezTo>
                    <a:pt x="217138" y="219012"/>
                    <a:pt x="219062" y="217089"/>
                    <a:pt x="219062" y="214727"/>
                  </a:cubicBezTo>
                  <a:lnTo>
                    <a:pt x="219062" y="14760"/>
                  </a:lnTo>
                  <a:cubicBezTo>
                    <a:pt x="219062" y="12398"/>
                    <a:pt x="217138" y="10475"/>
                    <a:pt x="214776" y="10475"/>
                  </a:cubicBezTo>
                  <a:lnTo>
                    <a:pt x="14763" y="10475"/>
                  </a:lnTo>
                  <a:close/>
                  <a:moveTo>
                    <a:pt x="181441" y="191398"/>
                  </a:moveTo>
                  <a:lnTo>
                    <a:pt x="143343" y="191398"/>
                  </a:lnTo>
                  <a:cubicBezTo>
                    <a:pt x="137819" y="191398"/>
                    <a:pt x="133342" y="186903"/>
                    <a:pt x="133342" y="181399"/>
                  </a:cubicBezTo>
                  <a:lnTo>
                    <a:pt x="133342" y="143786"/>
                  </a:lnTo>
                  <a:lnTo>
                    <a:pt x="96197" y="143786"/>
                  </a:lnTo>
                  <a:lnTo>
                    <a:pt x="96197" y="181399"/>
                  </a:lnTo>
                  <a:cubicBezTo>
                    <a:pt x="96197" y="186903"/>
                    <a:pt x="91720" y="191398"/>
                    <a:pt x="86196" y="191398"/>
                  </a:cubicBezTo>
                  <a:lnTo>
                    <a:pt x="48098" y="191398"/>
                  </a:lnTo>
                  <a:cubicBezTo>
                    <a:pt x="42574" y="191398"/>
                    <a:pt x="38098" y="186903"/>
                    <a:pt x="38098" y="181399"/>
                  </a:cubicBezTo>
                  <a:lnTo>
                    <a:pt x="38098" y="48087"/>
                  </a:lnTo>
                  <a:cubicBezTo>
                    <a:pt x="38098" y="42584"/>
                    <a:pt x="42574" y="38089"/>
                    <a:pt x="48098" y="38089"/>
                  </a:cubicBezTo>
                  <a:lnTo>
                    <a:pt x="86196" y="38089"/>
                  </a:lnTo>
                  <a:cubicBezTo>
                    <a:pt x="91720" y="38089"/>
                    <a:pt x="96197" y="42584"/>
                    <a:pt x="96197" y="48087"/>
                  </a:cubicBezTo>
                  <a:lnTo>
                    <a:pt x="96197" y="85700"/>
                  </a:lnTo>
                  <a:lnTo>
                    <a:pt x="133342" y="85700"/>
                  </a:lnTo>
                  <a:lnTo>
                    <a:pt x="133342" y="48087"/>
                  </a:lnTo>
                  <a:cubicBezTo>
                    <a:pt x="133342" y="42584"/>
                    <a:pt x="137819" y="38089"/>
                    <a:pt x="143343" y="38089"/>
                  </a:cubicBezTo>
                  <a:lnTo>
                    <a:pt x="181441" y="38089"/>
                  </a:lnTo>
                  <a:cubicBezTo>
                    <a:pt x="186965" y="38089"/>
                    <a:pt x="191441" y="42584"/>
                    <a:pt x="191441" y="48087"/>
                  </a:cubicBezTo>
                  <a:lnTo>
                    <a:pt x="191441" y="181399"/>
                  </a:lnTo>
                  <a:cubicBezTo>
                    <a:pt x="191441" y="186903"/>
                    <a:pt x="186965" y="191398"/>
                    <a:pt x="181441" y="191398"/>
                  </a:cubicBezTo>
                  <a:close/>
                  <a:moveTo>
                    <a:pt x="143819" y="180923"/>
                  </a:moveTo>
                  <a:lnTo>
                    <a:pt x="180964" y="180923"/>
                  </a:lnTo>
                  <a:lnTo>
                    <a:pt x="180964" y="48564"/>
                  </a:lnTo>
                  <a:lnTo>
                    <a:pt x="143819" y="48564"/>
                  </a:lnTo>
                  <a:lnTo>
                    <a:pt x="143819" y="90938"/>
                  </a:lnTo>
                  <a:cubicBezTo>
                    <a:pt x="143819" y="93832"/>
                    <a:pt x="141476" y="96175"/>
                    <a:pt x="138581" y="96175"/>
                  </a:cubicBezTo>
                  <a:lnTo>
                    <a:pt x="90958" y="96175"/>
                  </a:lnTo>
                  <a:cubicBezTo>
                    <a:pt x="88063" y="96175"/>
                    <a:pt x="85720" y="93832"/>
                    <a:pt x="85720" y="90938"/>
                  </a:cubicBezTo>
                  <a:lnTo>
                    <a:pt x="85720" y="48564"/>
                  </a:lnTo>
                  <a:lnTo>
                    <a:pt x="48575" y="48564"/>
                  </a:lnTo>
                  <a:lnTo>
                    <a:pt x="48575" y="180923"/>
                  </a:lnTo>
                  <a:lnTo>
                    <a:pt x="85720" y="180923"/>
                  </a:lnTo>
                  <a:lnTo>
                    <a:pt x="85720" y="138549"/>
                  </a:lnTo>
                  <a:cubicBezTo>
                    <a:pt x="85720" y="135654"/>
                    <a:pt x="88063" y="133312"/>
                    <a:pt x="90958" y="133312"/>
                  </a:cubicBezTo>
                  <a:lnTo>
                    <a:pt x="138581" y="133312"/>
                  </a:lnTo>
                  <a:cubicBezTo>
                    <a:pt x="141476" y="133312"/>
                    <a:pt x="143819" y="135654"/>
                    <a:pt x="143819" y="138549"/>
                  </a:cubicBezTo>
                  <a:lnTo>
                    <a:pt x="143819" y="180923"/>
                  </a:lnTo>
                  <a:close/>
                </a:path>
              </a:pathLst>
            </a:custGeom>
            <a:solidFill>
              <a:srgbClr val="000000"/>
            </a:solidFill>
            <a:ln w="19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" name="Freihandform 787">
              <a:extLst>
                <a:ext uri="{FF2B5EF4-FFF2-40B4-BE49-F238E27FC236}">
                  <a16:creationId xmlns:a16="http://schemas.microsoft.com/office/drawing/2014/main" id="{5BE9728C-33A3-4EEC-BF92-7217A815C8D1}"/>
                </a:ext>
              </a:extLst>
            </p:cNvPr>
            <p:cNvSpPr/>
            <p:nvPr/>
          </p:nvSpPr>
          <p:spPr>
            <a:xfrm>
              <a:off x="4332237" y="2299189"/>
              <a:ext cx="229539" cy="229486"/>
            </a:xfrm>
            <a:custGeom>
              <a:avLst/>
              <a:gdLst>
                <a:gd name="connsiteX0" fmla="*/ 214776 w 229539"/>
                <a:gd name="connsiteY0" fmla="*/ 229487 h 229486"/>
                <a:gd name="connsiteX1" fmla="*/ 14763 w 229539"/>
                <a:gd name="connsiteY1" fmla="*/ 229487 h 229486"/>
                <a:gd name="connsiteX2" fmla="*/ 0 w 229539"/>
                <a:gd name="connsiteY2" fmla="*/ 214727 h 229486"/>
                <a:gd name="connsiteX3" fmla="*/ 0 w 229539"/>
                <a:gd name="connsiteY3" fmla="*/ 14760 h 229486"/>
                <a:gd name="connsiteX4" fmla="*/ 14763 w 229539"/>
                <a:gd name="connsiteY4" fmla="*/ 0 h 229486"/>
                <a:gd name="connsiteX5" fmla="*/ 214776 w 229539"/>
                <a:gd name="connsiteY5" fmla="*/ 0 h 229486"/>
                <a:gd name="connsiteX6" fmla="*/ 229539 w 229539"/>
                <a:gd name="connsiteY6" fmla="*/ 14760 h 229486"/>
                <a:gd name="connsiteX7" fmla="*/ 229539 w 229539"/>
                <a:gd name="connsiteY7" fmla="*/ 214727 h 229486"/>
                <a:gd name="connsiteX8" fmla="*/ 214776 w 229539"/>
                <a:gd name="connsiteY8" fmla="*/ 229487 h 229486"/>
                <a:gd name="connsiteX9" fmla="*/ 14763 w 229539"/>
                <a:gd name="connsiteY9" fmla="*/ 10475 h 229486"/>
                <a:gd name="connsiteX10" fmla="*/ 10477 w 229539"/>
                <a:gd name="connsiteY10" fmla="*/ 14760 h 229486"/>
                <a:gd name="connsiteX11" fmla="*/ 10477 w 229539"/>
                <a:gd name="connsiteY11" fmla="*/ 214727 h 229486"/>
                <a:gd name="connsiteX12" fmla="*/ 14763 w 229539"/>
                <a:gd name="connsiteY12" fmla="*/ 219012 h 229486"/>
                <a:gd name="connsiteX13" fmla="*/ 214776 w 229539"/>
                <a:gd name="connsiteY13" fmla="*/ 219012 h 229486"/>
                <a:gd name="connsiteX14" fmla="*/ 219062 w 229539"/>
                <a:gd name="connsiteY14" fmla="*/ 214727 h 229486"/>
                <a:gd name="connsiteX15" fmla="*/ 219062 w 229539"/>
                <a:gd name="connsiteY15" fmla="*/ 14760 h 229486"/>
                <a:gd name="connsiteX16" fmla="*/ 214776 w 229539"/>
                <a:gd name="connsiteY16" fmla="*/ 10475 h 229486"/>
                <a:gd name="connsiteX17" fmla="*/ 14763 w 229539"/>
                <a:gd name="connsiteY17" fmla="*/ 10475 h 229486"/>
                <a:gd name="connsiteX18" fmla="*/ 181441 w 229539"/>
                <a:gd name="connsiteY18" fmla="*/ 191398 h 229486"/>
                <a:gd name="connsiteX19" fmla="*/ 143343 w 229539"/>
                <a:gd name="connsiteY19" fmla="*/ 191398 h 229486"/>
                <a:gd name="connsiteX20" fmla="*/ 133342 w 229539"/>
                <a:gd name="connsiteY20" fmla="*/ 181399 h 229486"/>
                <a:gd name="connsiteX21" fmla="*/ 133342 w 229539"/>
                <a:gd name="connsiteY21" fmla="*/ 143786 h 229486"/>
                <a:gd name="connsiteX22" fmla="*/ 96197 w 229539"/>
                <a:gd name="connsiteY22" fmla="*/ 143786 h 229486"/>
                <a:gd name="connsiteX23" fmla="*/ 96197 w 229539"/>
                <a:gd name="connsiteY23" fmla="*/ 181399 h 229486"/>
                <a:gd name="connsiteX24" fmla="*/ 86196 w 229539"/>
                <a:gd name="connsiteY24" fmla="*/ 191398 h 229486"/>
                <a:gd name="connsiteX25" fmla="*/ 48098 w 229539"/>
                <a:gd name="connsiteY25" fmla="*/ 191398 h 229486"/>
                <a:gd name="connsiteX26" fmla="*/ 38098 w 229539"/>
                <a:gd name="connsiteY26" fmla="*/ 181399 h 229486"/>
                <a:gd name="connsiteX27" fmla="*/ 38098 w 229539"/>
                <a:gd name="connsiteY27" fmla="*/ 48087 h 229486"/>
                <a:gd name="connsiteX28" fmla="*/ 48098 w 229539"/>
                <a:gd name="connsiteY28" fmla="*/ 38089 h 229486"/>
                <a:gd name="connsiteX29" fmla="*/ 86196 w 229539"/>
                <a:gd name="connsiteY29" fmla="*/ 38089 h 229486"/>
                <a:gd name="connsiteX30" fmla="*/ 96197 w 229539"/>
                <a:gd name="connsiteY30" fmla="*/ 48087 h 229486"/>
                <a:gd name="connsiteX31" fmla="*/ 96197 w 229539"/>
                <a:gd name="connsiteY31" fmla="*/ 85700 h 229486"/>
                <a:gd name="connsiteX32" fmla="*/ 133342 w 229539"/>
                <a:gd name="connsiteY32" fmla="*/ 85700 h 229486"/>
                <a:gd name="connsiteX33" fmla="*/ 133342 w 229539"/>
                <a:gd name="connsiteY33" fmla="*/ 48087 h 229486"/>
                <a:gd name="connsiteX34" fmla="*/ 143343 w 229539"/>
                <a:gd name="connsiteY34" fmla="*/ 38089 h 229486"/>
                <a:gd name="connsiteX35" fmla="*/ 181441 w 229539"/>
                <a:gd name="connsiteY35" fmla="*/ 38089 h 229486"/>
                <a:gd name="connsiteX36" fmla="*/ 191441 w 229539"/>
                <a:gd name="connsiteY36" fmla="*/ 48087 h 229486"/>
                <a:gd name="connsiteX37" fmla="*/ 191441 w 229539"/>
                <a:gd name="connsiteY37" fmla="*/ 181399 h 229486"/>
                <a:gd name="connsiteX38" fmla="*/ 181441 w 229539"/>
                <a:gd name="connsiteY38" fmla="*/ 191398 h 229486"/>
                <a:gd name="connsiteX39" fmla="*/ 143819 w 229539"/>
                <a:gd name="connsiteY39" fmla="*/ 180923 h 229486"/>
                <a:gd name="connsiteX40" fmla="*/ 180964 w 229539"/>
                <a:gd name="connsiteY40" fmla="*/ 180923 h 229486"/>
                <a:gd name="connsiteX41" fmla="*/ 180964 w 229539"/>
                <a:gd name="connsiteY41" fmla="*/ 48564 h 229486"/>
                <a:gd name="connsiteX42" fmla="*/ 143819 w 229539"/>
                <a:gd name="connsiteY42" fmla="*/ 48564 h 229486"/>
                <a:gd name="connsiteX43" fmla="*/ 143819 w 229539"/>
                <a:gd name="connsiteY43" fmla="*/ 90938 h 229486"/>
                <a:gd name="connsiteX44" fmla="*/ 138581 w 229539"/>
                <a:gd name="connsiteY44" fmla="*/ 96175 h 229486"/>
                <a:gd name="connsiteX45" fmla="*/ 90958 w 229539"/>
                <a:gd name="connsiteY45" fmla="*/ 96175 h 229486"/>
                <a:gd name="connsiteX46" fmla="*/ 85720 w 229539"/>
                <a:gd name="connsiteY46" fmla="*/ 90938 h 229486"/>
                <a:gd name="connsiteX47" fmla="*/ 85720 w 229539"/>
                <a:gd name="connsiteY47" fmla="*/ 48564 h 229486"/>
                <a:gd name="connsiteX48" fmla="*/ 48575 w 229539"/>
                <a:gd name="connsiteY48" fmla="*/ 48564 h 229486"/>
                <a:gd name="connsiteX49" fmla="*/ 48575 w 229539"/>
                <a:gd name="connsiteY49" fmla="*/ 180923 h 229486"/>
                <a:gd name="connsiteX50" fmla="*/ 85720 w 229539"/>
                <a:gd name="connsiteY50" fmla="*/ 180923 h 229486"/>
                <a:gd name="connsiteX51" fmla="*/ 85720 w 229539"/>
                <a:gd name="connsiteY51" fmla="*/ 138549 h 229486"/>
                <a:gd name="connsiteX52" fmla="*/ 90958 w 229539"/>
                <a:gd name="connsiteY52" fmla="*/ 133312 h 229486"/>
                <a:gd name="connsiteX53" fmla="*/ 138581 w 229539"/>
                <a:gd name="connsiteY53" fmla="*/ 133312 h 229486"/>
                <a:gd name="connsiteX54" fmla="*/ 143819 w 229539"/>
                <a:gd name="connsiteY54" fmla="*/ 138549 h 229486"/>
                <a:gd name="connsiteX55" fmla="*/ 143819 w 229539"/>
                <a:gd name="connsiteY55" fmla="*/ 180923 h 22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29539" h="229486">
                  <a:moveTo>
                    <a:pt x="214776" y="229487"/>
                  </a:moveTo>
                  <a:lnTo>
                    <a:pt x="14763" y="229487"/>
                  </a:lnTo>
                  <a:cubicBezTo>
                    <a:pt x="6629" y="229487"/>
                    <a:pt x="0" y="222859"/>
                    <a:pt x="0" y="214727"/>
                  </a:cubicBezTo>
                  <a:lnTo>
                    <a:pt x="0" y="14760"/>
                  </a:lnTo>
                  <a:cubicBezTo>
                    <a:pt x="0" y="6628"/>
                    <a:pt x="6629" y="0"/>
                    <a:pt x="14763" y="0"/>
                  </a:cubicBezTo>
                  <a:lnTo>
                    <a:pt x="214776" y="0"/>
                  </a:lnTo>
                  <a:cubicBezTo>
                    <a:pt x="222910" y="0"/>
                    <a:pt x="229539" y="6628"/>
                    <a:pt x="229539" y="14760"/>
                  </a:cubicBezTo>
                  <a:lnTo>
                    <a:pt x="229539" y="214727"/>
                  </a:lnTo>
                  <a:cubicBezTo>
                    <a:pt x="229539" y="222859"/>
                    <a:pt x="222910" y="229487"/>
                    <a:pt x="214776" y="229487"/>
                  </a:cubicBezTo>
                  <a:close/>
                  <a:moveTo>
                    <a:pt x="14763" y="10475"/>
                  </a:moveTo>
                  <a:cubicBezTo>
                    <a:pt x="12401" y="10475"/>
                    <a:pt x="10477" y="12398"/>
                    <a:pt x="10477" y="14760"/>
                  </a:cubicBezTo>
                  <a:lnTo>
                    <a:pt x="10477" y="214727"/>
                  </a:lnTo>
                  <a:cubicBezTo>
                    <a:pt x="10477" y="217089"/>
                    <a:pt x="12401" y="219012"/>
                    <a:pt x="14763" y="219012"/>
                  </a:cubicBezTo>
                  <a:lnTo>
                    <a:pt x="214776" y="219012"/>
                  </a:lnTo>
                  <a:cubicBezTo>
                    <a:pt x="217138" y="219012"/>
                    <a:pt x="219062" y="217089"/>
                    <a:pt x="219062" y="214727"/>
                  </a:cubicBezTo>
                  <a:lnTo>
                    <a:pt x="219062" y="14760"/>
                  </a:lnTo>
                  <a:cubicBezTo>
                    <a:pt x="219062" y="12398"/>
                    <a:pt x="217138" y="10475"/>
                    <a:pt x="214776" y="10475"/>
                  </a:cubicBezTo>
                  <a:lnTo>
                    <a:pt x="14763" y="10475"/>
                  </a:lnTo>
                  <a:close/>
                  <a:moveTo>
                    <a:pt x="181441" y="191398"/>
                  </a:moveTo>
                  <a:lnTo>
                    <a:pt x="143343" y="191398"/>
                  </a:lnTo>
                  <a:cubicBezTo>
                    <a:pt x="137819" y="191398"/>
                    <a:pt x="133342" y="186903"/>
                    <a:pt x="133342" y="181399"/>
                  </a:cubicBezTo>
                  <a:lnTo>
                    <a:pt x="133342" y="143786"/>
                  </a:lnTo>
                  <a:lnTo>
                    <a:pt x="96197" y="143786"/>
                  </a:lnTo>
                  <a:lnTo>
                    <a:pt x="96197" y="181399"/>
                  </a:lnTo>
                  <a:cubicBezTo>
                    <a:pt x="96197" y="186903"/>
                    <a:pt x="91720" y="191398"/>
                    <a:pt x="86196" y="191398"/>
                  </a:cubicBezTo>
                  <a:lnTo>
                    <a:pt x="48098" y="191398"/>
                  </a:lnTo>
                  <a:cubicBezTo>
                    <a:pt x="42574" y="191398"/>
                    <a:pt x="38098" y="186903"/>
                    <a:pt x="38098" y="181399"/>
                  </a:cubicBezTo>
                  <a:lnTo>
                    <a:pt x="38098" y="48087"/>
                  </a:lnTo>
                  <a:cubicBezTo>
                    <a:pt x="38098" y="42584"/>
                    <a:pt x="42574" y="38089"/>
                    <a:pt x="48098" y="38089"/>
                  </a:cubicBezTo>
                  <a:lnTo>
                    <a:pt x="86196" y="38089"/>
                  </a:lnTo>
                  <a:cubicBezTo>
                    <a:pt x="91720" y="38089"/>
                    <a:pt x="96197" y="42584"/>
                    <a:pt x="96197" y="48087"/>
                  </a:cubicBezTo>
                  <a:lnTo>
                    <a:pt x="96197" y="85700"/>
                  </a:lnTo>
                  <a:lnTo>
                    <a:pt x="133342" y="85700"/>
                  </a:lnTo>
                  <a:lnTo>
                    <a:pt x="133342" y="48087"/>
                  </a:lnTo>
                  <a:cubicBezTo>
                    <a:pt x="133342" y="42584"/>
                    <a:pt x="137819" y="38089"/>
                    <a:pt x="143343" y="38089"/>
                  </a:cubicBezTo>
                  <a:lnTo>
                    <a:pt x="181441" y="38089"/>
                  </a:lnTo>
                  <a:cubicBezTo>
                    <a:pt x="186965" y="38089"/>
                    <a:pt x="191441" y="42584"/>
                    <a:pt x="191441" y="48087"/>
                  </a:cubicBezTo>
                  <a:lnTo>
                    <a:pt x="191441" y="181399"/>
                  </a:lnTo>
                  <a:cubicBezTo>
                    <a:pt x="191441" y="186903"/>
                    <a:pt x="186965" y="191398"/>
                    <a:pt x="181441" y="191398"/>
                  </a:cubicBezTo>
                  <a:close/>
                  <a:moveTo>
                    <a:pt x="143819" y="180923"/>
                  </a:moveTo>
                  <a:lnTo>
                    <a:pt x="180964" y="180923"/>
                  </a:lnTo>
                  <a:lnTo>
                    <a:pt x="180964" y="48564"/>
                  </a:lnTo>
                  <a:lnTo>
                    <a:pt x="143819" y="48564"/>
                  </a:lnTo>
                  <a:lnTo>
                    <a:pt x="143819" y="90938"/>
                  </a:lnTo>
                  <a:cubicBezTo>
                    <a:pt x="143819" y="93832"/>
                    <a:pt x="141476" y="96175"/>
                    <a:pt x="138581" y="96175"/>
                  </a:cubicBezTo>
                  <a:lnTo>
                    <a:pt x="90958" y="96175"/>
                  </a:lnTo>
                  <a:cubicBezTo>
                    <a:pt x="88063" y="96175"/>
                    <a:pt x="85720" y="93832"/>
                    <a:pt x="85720" y="90938"/>
                  </a:cubicBezTo>
                  <a:lnTo>
                    <a:pt x="85720" y="48564"/>
                  </a:lnTo>
                  <a:lnTo>
                    <a:pt x="48575" y="48564"/>
                  </a:lnTo>
                  <a:lnTo>
                    <a:pt x="48575" y="180923"/>
                  </a:lnTo>
                  <a:lnTo>
                    <a:pt x="85720" y="180923"/>
                  </a:lnTo>
                  <a:lnTo>
                    <a:pt x="85720" y="138549"/>
                  </a:lnTo>
                  <a:cubicBezTo>
                    <a:pt x="85720" y="135654"/>
                    <a:pt x="88063" y="133312"/>
                    <a:pt x="90958" y="133312"/>
                  </a:cubicBezTo>
                  <a:lnTo>
                    <a:pt x="138581" y="133312"/>
                  </a:lnTo>
                  <a:cubicBezTo>
                    <a:pt x="141476" y="133312"/>
                    <a:pt x="143819" y="135654"/>
                    <a:pt x="143819" y="138549"/>
                  </a:cubicBezTo>
                  <a:lnTo>
                    <a:pt x="143819" y="180923"/>
                  </a:lnTo>
                  <a:close/>
                </a:path>
              </a:pathLst>
            </a:custGeom>
            <a:solidFill>
              <a:srgbClr val="000000"/>
            </a:solidFill>
            <a:ln w="19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12" name="Grafik 5">
            <a:extLst>
              <a:ext uri="{FF2B5EF4-FFF2-40B4-BE49-F238E27FC236}">
                <a16:creationId xmlns:a16="http://schemas.microsoft.com/office/drawing/2014/main" id="{77A97A97-9AE7-4414-8A5F-1D6D7787E9BA}"/>
              </a:ext>
            </a:extLst>
          </p:cNvPr>
          <p:cNvGrpSpPr>
            <a:grpSpLocks noChangeAspect="1"/>
          </p:cNvGrpSpPr>
          <p:nvPr/>
        </p:nvGrpSpPr>
        <p:grpSpPr>
          <a:xfrm rot="4197587" flipH="1">
            <a:off x="7514573" y="4105112"/>
            <a:ext cx="439596" cy="1791132"/>
            <a:chOff x="3398834" y="3289486"/>
            <a:chExt cx="115266" cy="229505"/>
          </a:xfrm>
          <a:solidFill>
            <a:srgbClr val="ABB5AB"/>
          </a:solidFill>
        </p:grpSpPr>
        <p:sp>
          <p:nvSpPr>
            <p:cNvPr id="13" name="Freihandform 1687">
              <a:extLst>
                <a:ext uri="{FF2B5EF4-FFF2-40B4-BE49-F238E27FC236}">
                  <a16:creationId xmlns:a16="http://schemas.microsoft.com/office/drawing/2014/main" id="{E3E3A26C-422B-4F0E-8E89-8DB202B41EB8}"/>
                </a:ext>
              </a:extLst>
            </p:cNvPr>
            <p:cNvSpPr/>
            <p:nvPr/>
          </p:nvSpPr>
          <p:spPr>
            <a:xfrm>
              <a:off x="3398834" y="3289486"/>
              <a:ext cx="115266" cy="229505"/>
            </a:xfrm>
            <a:custGeom>
              <a:avLst/>
              <a:gdLst>
                <a:gd name="connsiteX0" fmla="*/ 14771 w 115266"/>
                <a:gd name="connsiteY0" fmla="*/ 229506 h 229505"/>
                <a:gd name="connsiteX1" fmla="*/ 12599 w 115266"/>
                <a:gd name="connsiteY1" fmla="*/ 229030 h 229505"/>
                <a:gd name="connsiteX2" fmla="*/ 9723 w 115266"/>
                <a:gd name="connsiteY2" fmla="*/ 222878 h 229505"/>
                <a:gd name="connsiteX3" fmla="*/ 36486 w 115266"/>
                <a:gd name="connsiteY3" fmla="*/ 124742 h 229505"/>
                <a:gd name="connsiteX4" fmla="*/ 5246 w 115266"/>
                <a:gd name="connsiteY4" fmla="*/ 124742 h 229505"/>
                <a:gd name="connsiteX5" fmla="*/ 1112 w 115266"/>
                <a:gd name="connsiteY5" fmla="*/ 122723 h 229505"/>
                <a:gd name="connsiteX6" fmla="*/ 160 w 115266"/>
                <a:gd name="connsiteY6" fmla="*/ 118229 h 229505"/>
                <a:gd name="connsiteX7" fmla="*/ 28733 w 115266"/>
                <a:gd name="connsiteY7" fmla="*/ 3961 h 229505"/>
                <a:gd name="connsiteX8" fmla="*/ 33819 w 115266"/>
                <a:gd name="connsiteY8" fmla="*/ 0 h 229505"/>
                <a:gd name="connsiteX9" fmla="*/ 110015 w 115266"/>
                <a:gd name="connsiteY9" fmla="*/ 0 h 229505"/>
                <a:gd name="connsiteX10" fmla="*/ 114606 w 115266"/>
                <a:gd name="connsiteY10" fmla="*/ 2704 h 229505"/>
                <a:gd name="connsiteX11" fmla="*/ 114472 w 115266"/>
                <a:gd name="connsiteY11" fmla="*/ 8018 h 229505"/>
                <a:gd name="connsiteX12" fmla="*/ 71860 w 115266"/>
                <a:gd name="connsiteY12" fmla="*/ 76178 h 229505"/>
                <a:gd name="connsiteX13" fmla="*/ 110034 w 115266"/>
                <a:gd name="connsiteY13" fmla="*/ 76178 h 229505"/>
                <a:gd name="connsiteX14" fmla="*/ 114644 w 115266"/>
                <a:gd name="connsiteY14" fmla="*/ 78940 h 229505"/>
                <a:gd name="connsiteX15" fmla="*/ 114377 w 115266"/>
                <a:gd name="connsiteY15" fmla="*/ 84310 h 229505"/>
                <a:gd name="connsiteX16" fmla="*/ 19133 w 115266"/>
                <a:gd name="connsiteY16" fmla="*/ 227144 h 229505"/>
                <a:gd name="connsiteX17" fmla="*/ 14771 w 115266"/>
                <a:gd name="connsiteY17" fmla="*/ 229506 h 229505"/>
                <a:gd name="connsiteX18" fmla="*/ 11951 w 115266"/>
                <a:gd name="connsiteY18" fmla="*/ 114286 h 229505"/>
                <a:gd name="connsiteX19" fmla="*/ 43344 w 115266"/>
                <a:gd name="connsiteY19" fmla="*/ 114286 h 229505"/>
                <a:gd name="connsiteX20" fmla="*/ 47515 w 115266"/>
                <a:gd name="connsiteY20" fmla="*/ 116343 h 229505"/>
                <a:gd name="connsiteX21" fmla="*/ 48411 w 115266"/>
                <a:gd name="connsiteY21" fmla="*/ 120895 h 229505"/>
                <a:gd name="connsiteX22" fmla="*/ 28333 w 115266"/>
                <a:gd name="connsiteY22" fmla="*/ 194502 h 229505"/>
                <a:gd name="connsiteX23" fmla="*/ 100243 w 115266"/>
                <a:gd name="connsiteY23" fmla="*/ 86672 h 229505"/>
                <a:gd name="connsiteX24" fmla="*/ 62412 w 115266"/>
                <a:gd name="connsiteY24" fmla="*/ 86672 h 229505"/>
                <a:gd name="connsiteX25" fmla="*/ 57821 w 115266"/>
                <a:gd name="connsiteY25" fmla="*/ 83967 h 229505"/>
                <a:gd name="connsiteX26" fmla="*/ 57954 w 115266"/>
                <a:gd name="connsiteY26" fmla="*/ 78654 h 229505"/>
                <a:gd name="connsiteX27" fmla="*/ 100567 w 115266"/>
                <a:gd name="connsiteY27" fmla="*/ 10494 h 229505"/>
                <a:gd name="connsiteX28" fmla="*/ 37915 w 115266"/>
                <a:gd name="connsiteY28" fmla="*/ 10494 h 229505"/>
                <a:gd name="connsiteX29" fmla="*/ 11951 w 115266"/>
                <a:gd name="connsiteY29" fmla="*/ 114286 h 229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15266" h="229505">
                  <a:moveTo>
                    <a:pt x="14771" y="229506"/>
                  </a:moveTo>
                  <a:cubicBezTo>
                    <a:pt x="14047" y="229506"/>
                    <a:pt x="13304" y="229354"/>
                    <a:pt x="12599" y="229030"/>
                  </a:cubicBezTo>
                  <a:cubicBezTo>
                    <a:pt x="10256" y="227963"/>
                    <a:pt x="9037" y="225354"/>
                    <a:pt x="9723" y="222878"/>
                  </a:cubicBezTo>
                  <a:lnTo>
                    <a:pt x="36486" y="124742"/>
                  </a:lnTo>
                  <a:lnTo>
                    <a:pt x="5246" y="124742"/>
                  </a:lnTo>
                  <a:cubicBezTo>
                    <a:pt x="3627" y="124742"/>
                    <a:pt x="2103" y="123999"/>
                    <a:pt x="1112" y="122723"/>
                  </a:cubicBezTo>
                  <a:cubicBezTo>
                    <a:pt x="122" y="121447"/>
                    <a:pt x="-240" y="119790"/>
                    <a:pt x="160" y="118229"/>
                  </a:cubicBezTo>
                  <a:lnTo>
                    <a:pt x="28733" y="3961"/>
                  </a:lnTo>
                  <a:cubicBezTo>
                    <a:pt x="29324" y="1638"/>
                    <a:pt x="31419" y="0"/>
                    <a:pt x="33819" y="0"/>
                  </a:cubicBezTo>
                  <a:lnTo>
                    <a:pt x="110015" y="0"/>
                  </a:lnTo>
                  <a:cubicBezTo>
                    <a:pt x="111920" y="0"/>
                    <a:pt x="113672" y="1028"/>
                    <a:pt x="114606" y="2704"/>
                  </a:cubicBezTo>
                  <a:cubicBezTo>
                    <a:pt x="115520" y="4361"/>
                    <a:pt x="115482" y="6399"/>
                    <a:pt x="114472" y="8018"/>
                  </a:cubicBezTo>
                  <a:lnTo>
                    <a:pt x="71860" y="76178"/>
                  </a:lnTo>
                  <a:lnTo>
                    <a:pt x="110034" y="76178"/>
                  </a:lnTo>
                  <a:cubicBezTo>
                    <a:pt x="111958" y="76178"/>
                    <a:pt x="113748" y="77245"/>
                    <a:pt x="114644" y="78940"/>
                  </a:cubicBezTo>
                  <a:cubicBezTo>
                    <a:pt x="115558" y="80635"/>
                    <a:pt x="115463" y="82710"/>
                    <a:pt x="114377" y="84310"/>
                  </a:cubicBezTo>
                  <a:lnTo>
                    <a:pt x="19133" y="227144"/>
                  </a:lnTo>
                  <a:cubicBezTo>
                    <a:pt x="18123" y="228668"/>
                    <a:pt x="16466" y="229506"/>
                    <a:pt x="14771" y="229506"/>
                  </a:cubicBezTo>
                  <a:close/>
                  <a:moveTo>
                    <a:pt x="11951" y="114286"/>
                  </a:moveTo>
                  <a:lnTo>
                    <a:pt x="43344" y="114286"/>
                  </a:lnTo>
                  <a:cubicBezTo>
                    <a:pt x="44982" y="114286"/>
                    <a:pt x="46525" y="115048"/>
                    <a:pt x="47515" y="116343"/>
                  </a:cubicBezTo>
                  <a:cubicBezTo>
                    <a:pt x="48506" y="117638"/>
                    <a:pt x="48830" y="119333"/>
                    <a:pt x="48411" y="120895"/>
                  </a:cubicBezTo>
                  <a:lnTo>
                    <a:pt x="28333" y="194502"/>
                  </a:lnTo>
                  <a:lnTo>
                    <a:pt x="100243" y="86672"/>
                  </a:lnTo>
                  <a:lnTo>
                    <a:pt x="62412" y="86672"/>
                  </a:lnTo>
                  <a:cubicBezTo>
                    <a:pt x="60507" y="86672"/>
                    <a:pt x="58754" y="85643"/>
                    <a:pt x="57821" y="83967"/>
                  </a:cubicBezTo>
                  <a:cubicBezTo>
                    <a:pt x="56907" y="82311"/>
                    <a:pt x="56945" y="80273"/>
                    <a:pt x="57954" y="78654"/>
                  </a:cubicBezTo>
                  <a:lnTo>
                    <a:pt x="100567" y="10494"/>
                  </a:lnTo>
                  <a:lnTo>
                    <a:pt x="37915" y="10494"/>
                  </a:lnTo>
                  <a:lnTo>
                    <a:pt x="11951" y="114286"/>
                  </a:lnTo>
                  <a:close/>
                </a:path>
              </a:pathLst>
            </a:custGeom>
            <a:grpFill/>
            <a:ln w="19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" name="Freihandform 1688">
              <a:extLst>
                <a:ext uri="{FF2B5EF4-FFF2-40B4-BE49-F238E27FC236}">
                  <a16:creationId xmlns:a16="http://schemas.microsoft.com/office/drawing/2014/main" id="{04870EB3-A7C1-47D8-8E89-D40E0940DC1D}"/>
                </a:ext>
              </a:extLst>
            </p:cNvPr>
            <p:cNvSpPr/>
            <p:nvPr/>
          </p:nvSpPr>
          <p:spPr>
            <a:xfrm>
              <a:off x="3398834" y="3289486"/>
              <a:ext cx="115266" cy="229505"/>
            </a:xfrm>
            <a:custGeom>
              <a:avLst/>
              <a:gdLst>
                <a:gd name="connsiteX0" fmla="*/ 14771 w 115266"/>
                <a:gd name="connsiteY0" fmla="*/ 229506 h 229505"/>
                <a:gd name="connsiteX1" fmla="*/ 12599 w 115266"/>
                <a:gd name="connsiteY1" fmla="*/ 229030 h 229505"/>
                <a:gd name="connsiteX2" fmla="*/ 9723 w 115266"/>
                <a:gd name="connsiteY2" fmla="*/ 222878 h 229505"/>
                <a:gd name="connsiteX3" fmla="*/ 36486 w 115266"/>
                <a:gd name="connsiteY3" fmla="*/ 124742 h 229505"/>
                <a:gd name="connsiteX4" fmla="*/ 5246 w 115266"/>
                <a:gd name="connsiteY4" fmla="*/ 124742 h 229505"/>
                <a:gd name="connsiteX5" fmla="*/ 1112 w 115266"/>
                <a:gd name="connsiteY5" fmla="*/ 122723 h 229505"/>
                <a:gd name="connsiteX6" fmla="*/ 160 w 115266"/>
                <a:gd name="connsiteY6" fmla="*/ 118229 h 229505"/>
                <a:gd name="connsiteX7" fmla="*/ 28733 w 115266"/>
                <a:gd name="connsiteY7" fmla="*/ 3961 h 229505"/>
                <a:gd name="connsiteX8" fmla="*/ 33819 w 115266"/>
                <a:gd name="connsiteY8" fmla="*/ 0 h 229505"/>
                <a:gd name="connsiteX9" fmla="*/ 110015 w 115266"/>
                <a:gd name="connsiteY9" fmla="*/ 0 h 229505"/>
                <a:gd name="connsiteX10" fmla="*/ 114606 w 115266"/>
                <a:gd name="connsiteY10" fmla="*/ 2704 h 229505"/>
                <a:gd name="connsiteX11" fmla="*/ 114472 w 115266"/>
                <a:gd name="connsiteY11" fmla="*/ 8018 h 229505"/>
                <a:gd name="connsiteX12" fmla="*/ 71860 w 115266"/>
                <a:gd name="connsiteY12" fmla="*/ 76178 h 229505"/>
                <a:gd name="connsiteX13" fmla="*/ 110034 w 115266"/>
                <a:gd name="connsiteY13" fmla="*/ 76178 h 229505"/>
                <a:gd name="connsiteX14" fmla="*/ 114644 w 115266"/>
                <a:gd name="connsiteY14" fmla="*/ 78940 h 229505"/>
                <a:gd name="connsiteX15" fmla="*/ 114377 w 115266"/>
                <a:gd name="connsiteY15" fmla="*/ 84310 h 229505"/>
                <a:gd name="connsiteX16" fmla="*/ 19133 w 115266"/>
                <a:gd name="connsiteY16" fmla="*/ 227144 h 229505"/>
                <a:gd name="connsiteX17" fmla="*/ 14771 w 115266"/>
                <a:gd name="connsiteY17" fmla="*/ 229506 h 229505"/>
                <a:gd name="connsiteX18" fmla="*/ 11951 w 115266"/>
                <a:gd name="connsiteY18" fmla="*/ 114286 h 229505"/>
                <a:gd name="connsiteX19" fmla="*/ 43344 w 115266"/>
                <a:gd name="connsiteY19" fmla="*/ 114286 h 229505"/>
                <a:gd name="connsiteX20" fmla="*/ 47515 w 115266"/>
                <a:gd name="connsiteY20" fmla="*/ 116343 h 229505"/>
                <a:gd name="connsiteX21" fmla="*/ 48411 w 115266"/>
                <a:gd name="connsiteY21" fmla="*/ 120895 h 229505"/>
                <a:gd name="connsiteX22" fmla="*/ 28333 w 115266"/>
                <a:gd name="connsiteY22" fmla="*/ 194502 h 229505"/>
                <a:gd name="connsiteX23" fmla="*/ 100243 w 115266"/>
                <a:gd name="connsiteY23" fmla="*/ 86672 h 229505"/>
                <a:gd name="connsiteX24" fmla="*/ 62412 w 115266"/>
                <a:gd name="connsiteY24" fmla="*/ 86672 h 229505"/>
                <a:gd name="connsiteX25" fmla="*/ 57821 w 115266"/>
                <a:gd name="connsiteY25" fmla="*/ 83967 h 229505"/>
                <a:gd name="connsiteX26" fmla="*/ 57954 w 115266"/>
                <a:gd name="connsiteY26" fmla="*/ 78654 h 229505"/>
                <a:gd name="connsiteX27" fmla="*/ 100567 w 115266"/>
                <a:gd name="connsiteY27" fmla="*/ 10494 h 229505"/>
                <a:gd name="connsiteX28" fmla="*/ 37915 w 115266"/>
                <a:gd name="connsiteY28" fmla="*/ 10494 h 229505"/>
                <a:gd name="connsiteX29" fmla="*/ 11951 w 115266"/>
                <a:gd name="connsiteY29" fmla="*/ 114286 h 229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15266" h="229505">
                  <a:moveTo>
                    <a:pt x="14771" y="229506"/>
                  </a:moveTo>
                  <a:cubicBezTo>
                    <a:pt x="14047" y="229506"/>
                    <a:pt x="13304" y="229354"/>
                    <a:pt x="12599" y="229030"/>
                  </a:cubicBezTo>
                  <a:cubicBezTo>
                    <a:pt x="10256" y="227963"/>
                    <a:pt x="9037" y="225354"/>
                    <a:pt x="9723" y="222878"/>
                  </a:cubicBezTo>
                  <a:lnTo>
                    <a:pt x="36486" y="124742"/>
                  </a:lnTo>
                  <a:lnTo>
                    <a:pt x="5246" y="124742"/>
                  </a:lnTo>
                  <a:cubicBezTo>
                    <a:pt x="3627" y="124742"/>
                    <a:pt x="2103" y="123999"/>
                    <a:pt x="1112" y="122723"/>
                  </a:cubicBezTo>
                  <a:cubicBezTo>
                    <a:pt x="122" y="121447"/>
                    <a:pt x="-240" y="119790"/>
                    <a:pt x="160" y="118229"/>
                  </a:cubicBezTo>
                  <a:lnTo>
                    <a:pt x="28733" y="3961"/>
                  </a:lnTo>
                  <a:cubicBezTo>
                    <a:pt x="29324" y="1638"/>
                    <a:pt x="31419" y="0"/>
                    <a:pt x="33819" y="0"/>
                  </a:cubicBezTo>
                  <a:lnTo>
                    <a:pt x="110015" y="0"/>
                  </a:lnTo>
                  <a:cubicBezTo>
                    <a:pt x="111920" y="0"/>
                    <a:pt x="113672" y="1028"/>
                    <a:pt x="114606" y="2704"/>
                  </a:cubicBezTo>
                  <a:cubicBezTo>
                    <a:pt x="115520" y="4361"/>
                    <a:pt x="115482" y="6399"/>
                    <a:pt x="114472" y="8018"/>
                  </a:cubicBezTo>
                  <a:lnTo>
                    <a:pt x="71860" y="76178"/>
                  </a:lnTo>
                  <a:lnTo>
                    <a:pt x="110034" y="76178"/>
                  </a:lnTo>
                  <a:cubicBezTo>
                    <a:pt x="111958" y="76178"/>
                    <a:pt x="113748" y="77245"/>
                    <a:pt x="114644" y="78940"/>
                  </a:cubicBezTo>
                  <a:cubicBezTo>
                    <a:pt x="115558" y="80635"/>
                    <a:pt x="115463" y="82710"/>
                    <a:pt x="114377" y="84310"/>
                  </a:cubicBezTo>
                  <a:lnTo>
                    <a:pt x="19133" y="227144"/>
                  </a:lnTo>
                  <a:cubicBezTo>
                    <a:pt x="18123" y="228668"/>
                    <a:pt x="16466" y="229506"/>
                    <a:pt x="14771" y="229506"/>
                  </a:cubicBezTo>
                  <a:close/>
                  <a:moveTo>
                    <a:pt x="11951" y="114286"/>
                  </a:moveTo>
                  <a:lnTo>
                    <a:pt x="43344" y="114286"/>
                  </a:lnTo>
                  <a:cubicBezTo>
                    <a:pt x="44982" y="114286"/>
                    <a:pt x="46525" y="115048"/>
                    <a:pt x="47515" y="116343"/>
                  </a:cubicBezTo>
                  <a:cubicBezTo>
                    <a:pt x="48506" y="117638"/>
                    <a:pt x="48830" y="119333"/>
                    <a:pt x="48411" y="120895"/>
                  </a:cubicBezTo>
                  <a:lnTo>
                    <a:pt x="28333" y="194502"/>
                  </a:lnTo>
                  <a:lnTo>
                    <a:pt x="100243" y="86672"/>
                  </a:lnTo>
                  <a:lnTo>
                    <a:pt x="62412" y="86672"/>
                  </a:lnTo>
                  <a:cubicBezTo>
                    <a:pt x="60507" y="86672"/>
                    <a:pt x="58754" y="85643"/>
                    <a:pt x="57821" y="83967"/>
                  </a:cubicBezTo>
                  <a:cubicBezTo>
                    <a:pt x="56907" y="82311"/>
                    <a:pt x="56945" y="80273"/>
                    <a:pt x="57954" y="78654"/>
                  </a:cubicBezTo>
                  <a:lnTo>
                    <a:pt x="100567" y="10494"/>
                  </a:lnTo>
                  <a:lnTo>
                    <a:pt x="37915" y="10494"/>
                  </a:lnTo>
                  <a:lnTo>
                    <a:pt x="11951" y="114286"/>
                  </a:lnTo>
                  <a:close/>
                </a:path>
              </a:pathLst>
            </a:custGeom>
            <a:grpFill/>
            <a:ln w="19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15" name="Rechteck 14">
            <a:extLst>
              <a:ext uri="{FF2B5EF4-FFF2-40B4-BE49-F238E27FC236}">
                <a16:creationId xmlns:a16="http://schemas.microsoft.com/office/drawing/2014/main" id="{A10EE547-F049-4988-BA17-E88CA628E13F}"/>
              </a:ext>
            </a:extLst>
          </p:cNvPr>
          <p:cNvSpPr/>
          <p:nvPr/>
        </p:nvSpPr>
        <p:spPr>
          <a:xfrm>
            <a:off x="2357654" y="3697448"/>
            <a:ext cx="2609832" cy="632533"/>
          </a:xfrm>
          <a:prstGeom prst="rect">
            <a:avLst/>
          </a:prstGeom>
          <a:solidFill>
            <a:srgbClr val="C9A3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b="1" dirty="0">
                <a:solidFill>
                  <a:schemeClr val="tx1"/>
                </a:solidFill>
              </a:rPr>
              <a:t>2</a:t>
            </a:r>
            <a:r>
              <a:rPr lang="fr-CH" b="1" baseline="30000" dirty="0">
                <a:solidFill>
                  <a:schemeClr val="tx1"/>
                </a:solidFill>
              </a:rPr>
              <a:t>e</a:t>
            </a:r>
            <a:r>
              <a:rPr lang="fr-CH" b="1" dirty="0">
                <a:solidFill>
                  <a:schemeClr val="tx1"/>
                </a:solidFill>
              </a:rPr>
              <a:t> volet de maîtrise des coûts</a:t>
            </a:r>
          </a:p>
        </p:txBody>
      </p:sp>
      <p:grpSp>
        <p:nvGrpSpPr>
          <p:cNvPr id="16" name="Grafik 5">
            <a:extLst>
              <a:ext uri="{FF2B5EF4-FFF2-40B4-BE49-F238E27FC236}">
                <a16:creationId xmlns:a16="http://schemas.microsoft.com/office/drawing/2014/main" id="{667B6483-55F8-493A-8087-00745AD819C2}"/>
              </a:ext>
            </a:extLst>
          </p:cNvPr>
          <p:cNvGrpSpPr>
            <a:grpSpLocks noChangeAspect="1"/>
          </p:cNvGrpSpPr>
          <p:nvPr/>
        </p:nvGrpSpPr>
        <p:grpSpPr>
          <a:xfrm rot="17287708">
            <a:off x="4160954" y="4107406"/>
            <a:ext cx="491524" cy="1791136"/>
            <a:chOff x="3398834" y="3289486"/>
            <a:chExt cx="115266" cy="229505"/>
          </a:xfrm>
          <a:solidFill>
            <a:srgbClr val="C9A3A3"/>
          </a:solidFill>
        </p:grpSpPr>
        <p:sp>
          <p:nvSpPr>
            <p:cNvPr id="17" name="Freihandform 1687">
              <a:extLst>
                <a:ext uri="{FF2B5EF4-FFF2-40B4-BE49-F238E27FC236}">
                  <a16:creationId xmlns:a16="http://schemas.microsoft.com/office/drawing/2014/main" id="{A521DB0F-3499-41C0-9291-5903544627CD}"/>
                </a:ext>
              </a:extLst>
            </p:cNvPr>
            <p:cNvSpPr/>
            <p:nvPr/>
          </p:nvSpPr>
          <p:spPr>
            <a:xfrm>
              <a:off x="3398834" y="3289486"/>
              <a:ext cx="115266" cy="229505"/>
            </a:xfrm>
            <a:custGeom>
              <a:avLst/>
              <a:gdLst>
                <a:gd name="connsiteX0" fmla="*/ 14771 w 115266"/>
                <a:gd name="connsiteY0" fmla="*/ 229506 h 229505"/>
                <a:gd name="connsiteX1" fmla="*/ 12599 w 115266"/>
                <a:gd name="connsiteY1" fmla="*/ 229030 h 229505"/>
                <a:gd name="connsiteX2" fmla="*/ 9723 w 115266"/>
                <a:gd name="connsiteY2" fmla="*/ 222878 h 229505"/>
                <a:gd name="connsiteX3" fmla="*/ 36486 w 115266"/>
                <a:gd name="connsiteY3" fmla="*/ 124742 h 229505"/>
                <a:gd name="connsiteX4" fmla="*/ 5246 w 115266"/>
                <a:gd name="connsiteY4" fmla="*/ 124742 h 229505"/>
                <a:gd name="connsiteX5" fmla="*/ 1112 w 115266"/>
                <a:gd name="connsiteY5" fmla="*/ 122723 h 229505"/>
                <a:gd name="connsiteX6" fmla="*/ 160 w 115266"/>
                <a:gd name="connsiteY6" fmla="*/ 118229 h 229505"/>
                <a:gd name="connsiteX7" fmla="*/ 28733 w 115266"/>
                <a:gd name="connsiteY7" fmla="*/ 3961 h 229505"/>
                <a:gd name="connsiteX8" fmla="*/ 33819 w 115266"/>
                <a:gd name="connsiteY8" fmla="*/ 0 h 229505"/>
                <a:gd name="connsiteX9" fmla="*/ 110015 w 115266"/>
                <a:gd name="connsiteY9" fmla="*/ 0 h 229505"/>
                <a:gd name="connsiteX10" fmla="*/ 114606 w 115266"/>
                <a:gd name="connsiteY10" fmla="*/ 2704 h 229505"/>
                <a:gd name="connsiteX11" fmla="*/ 114472 w 115266"/>
                <a:gd name="connsiteY11" fmla="*/ 8018 h 229505"/>
                <a:gd name="connsiteX12" fmla="*/ 71860 w 115266"/>
                <a:gd name="connsiteY12" fmla="*/ 76178 h 229505"/>
                <a:gd name="connsiteX13" fmla="*/ 110034 w 115266"/>
                <a:gd name="connsiteY13" fmla="*/ 76178 h 229505"/>
                <a:gd name="connsiteX14" fmla="*/ 114644 w 115266"/>
                <a:gd name="connsiteY14" fmla="*/ 78940 h 229505"/>
                <a:gd name="connsiteX15" fmla="*/ 114377 w 115266"/>
                <a:gd name="connsiteY15" fmla="*/ 84310 h 229505"/>
                <a:gd name="connsiteX16" fmla="*/ 19133 w 115266"/>
                <a:gd name="connsiteY16" fmla="*/ 227144 h 229505"/>
                <a:gd name="connsiteX17" fmla="*/ 14771 w 115266"/>
                <a:gd name="connsiteY17" fmla="*/ 229506 h 229505"/>
                <a:gd name="connsiteX18" fmla="*/ 11951 w 115266"/>
                <a:gd name="connsiteY18" fmla="*/ 114286 h 229505"/>
                <a:gd name="connsiteX19" fmla="*/ 43344 w 115266"/>
                <a:gd name="connsiteY19" fmla="*/ 114286 h 229505"/>
                <a:gd name="connsiteX20" fmla="*/ 47515 w 115266"/>
                <a:gd name="connsiteY20" fmla="*/ 116343 h 229505"/>
                <a:gd name="connsiteX21" fmla="*/ 48411 w 115266"/>
                <a:gd name="connsiteY21" fmla="*/ 120895 h 229505"/>
                <a:gd name="connsiteX22" fmla="*/ 28333 w 115266"/>
                <a:gd name="connsiteY22" fmla="*/ 194502 h 229505"/>
                <a:gd name="connsiteX23" fmla="*/ 100243 w 115266"/>
                <a:gd name="connsiteY23" fmla="*/ 86672 h 229505"/>
                <a:gd name="connsiteX24" fmla="*/ 62412 w 115266"/>
                <a:gd name="connsiteY24" fmla="*/ 86672 h 229505"/>
                <a:gd name="connsiteX25" fmla="*/ 57821 w 115266"/>
                <a:gd name="connsiteY25" fmla="*/ 83967 h 229505"/>
                <a:gd name="connsiteX26" fmla="*/ 57954 w 115266"/>
                <a:gd name="connsiteY26" fmla="*/ 78654 h 229505"/>
                <a:gd name="connsiteX27" fmla="*/ 100567 w 115266"/>
                <a:gd name="connsiteY27" fmla="*/ 10494 h 229505"/>
                <a:gd name="connsiteX28" fmla="*/ 37915 w 115266"/>
                <a:gd name="connsiteY28" fmla="*/ 10494 h 229505"/>
                <a:gd name="connsiteX29" fmla="*/ 11951 w 115266"/>
                <a:gd name="connsiteY29" fmla="*/ 114286 h 229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15266" h="229505">
                  <a:moveTo>
                    <a:pt x="14771" y="229506"/>
                  </a:moveTo>
                  <a:cubicBezTo>
                    <a:pt x="14047" y="229506"/>
                    <a:pt x="13304" y="229354"/>
                    <a:pt x="12599" y="229030"/>
                  </a:cubicBezTo>
                  <a:cubicBezTo>
                    <a:pt x="10256" y="227963"/>
                    <a:pt x="9037" y="225354"/>
                    <a:pt x="9723" y="222878"/>
                  </a:cubicBezTo>
                  <a:lnTo>
                    <a:pt x="36486" y="124742"/>
                  </a:lnTo>
                  <a:lnTo>
                    <a:pt x="5246" y="124742"/>
                  </a:lnTo>
                  <a:cubicBezTo>
                    <a:pt x="3627" y="124742"/>
                    <a:pt x="2103" y="123999"/>
                    <a:pt x="1112" y="122723"/>
                  </a:cubicBezTo>
                  <a:cubicBezTo>
                    <a:pt x="122" y="121447"/>
                    <a:pt x="-240" y="119790"/>
                    <a:pt x="160" y="118229"/>
                  </a:cubicBezTo>
                  <a:lnTo>
                    <a:pt x="28733" y="3961"/>
                  </a:lnTo>
                  <a:cubicBezTo>
                    <a:pt x="29324" y="1638"/>
                    <a:pt x="31419" y="0"/>
                    <a:pt x="33819" y="0"/>
                  </a:cubicBezTo>
                  <a:lnTo>
                    <a:pt x="110015" y="0"/>
                  </a:lnTo>
                  <a:cubicBezTo>
                    <a:pt x="111920" y="0"/>
                    <a:pt x="113672" y="1028"/>
                    <a:pt x="114606" y="2704"/>
                  </a:cubicBezTo>
                  <a:cubicBezTo>
                    <a:pt x="115520" y="4361"/>
                    <a:pt x="115482" y="6399"/>
                    <a:pt x="114472" y="8018"/>
                  </a:cubicBezTo>
                  <a:lnTo>
                    <a:pt x="71860" y="76178"/>
                  </a:lnTo>
                  <a:lnTo>
                    <a:pt x="110034" y="76178"/>
                  </a:lnTo>
                  <a:cubicBezTo>
                    <a:pt x="111958" y="76178"/>
                    <a:pt x="113748" y="77245"/>
                    <a:pt x="114644" y="78940"/>
                  </a:cubicBezTo>
                  <a:cubicBezTo>
                    <a:pt x="115558" y="80635"/>
                    <a:pt x="115463" y="82710"/>
                    <a:pt x="114377" y="84310"/>
                  </a:cubicBezTo>
                  <a:lnTo>
                    <a:pt x="19133" y="227144"/>
                  </a:lnTo>
                  <a:cubicBezTo>
                    <a:pt x="18123" y="228668"/>
                    <a:pt x="16466" y="229506"/>
                    <a:pt x="14771" y="229506"/>
                  </a:cubicBezTo>
                  <a:close/>
                  <a:moveTo>
                    <a:pt x="11951" y="114286"/>
                  </a:moveTo>
                  <a:lnTo>
                    <a:pt x="43344" y="114286"/>
                  </a:lnTo>
                  <a:cubicBezTo>
                    <a:pt x="44982" y="114286"/>
                    <a:pt x="46525" y="115048"/>
                    <a:pt x="47515" y="116343"/>
                  </a:cubicBezTo>
                  <a:cubicBezTo>
                    <a:pt x="48506" y="117638"/>
                    <a:pt x="48830" y="119333"/>
                    <a:pt x="48411" y="120895"/>
                  </a:cubicBezTo>
                  <a:lnTo>
                    <a:pt x="28333" y="194502"/>
                  </a:lnTo>
                  <a:lnTo>
                    <a:pt x="100243" y="86672"/>
                  </a:lnTo>
                  <a:lnTo>
                    <a:pt x="62412" y="86672"/>
                  </a:lnTo>
                  <a:cubicBezTo>
                    <a:pt x="60507" y="86672"/>
                    <a:pt x="58754" y="85643"/>
                    <a:pt x="57821" y="83967"/>
                  </a:cubicBezTo>
                  <a:cubicBezTo>
                    <a:pt x="56907" y="82311"/>
                    <a:pt x="56945" y="80273"/>
                    <a:pt x="57954" y="78654"/>
                  </a:cubicBezTo>
                  <a:lnTo>
                    <a:pt x="100567" y="10494"/>
                  </a:lnTo>
                  <a:lnTo>
                    <a:pt x="37915" y="10494"/>
                  </a:lnTo>
                  <a:lnTo>
                    <a:pt x="11951" y="114286"/>
                  </a:lnTo>
                  <a:close/>
                </a:path>
              </a:pathLst>
            </a:custGeom>
            <a:grpFill/>
            <a:ln w="19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8" name="Freihandform 1688">
              <a:extLst>
                <a:ext uri="{FF2B5EF4-FFF2-40B4-BE49-F238E27FC236}">
                  <a16:creationId xmlns:a16="http://schemas.microsoft.com/office/drawing/2014/main" id="{C1E6E778-B953-4DA1-8F04-74D548F6D328}"/>
                </a:ext>
              </a:extLst>
            </p:cNvPr>
            <p:cNvSpPr/>
            <p:nvPr/>
          </p:nvSpPr>
          <p:spPr>
            <a:xfrm>
              <a:off x="3398834" y="3289486"/>
              <a:ext cx="115266" cy="229505"/>
            </a:xfrm>
            <a:custGeom>
              <a:avLst/>
              <a:gdLst>
                <a:gd name="connsiteX0" fmla="*/ 14771 w 115266"/>
                <a:gd name="connsiteY0" fmla="*/ 229506 h 229505"/>
                <a:gd name="connsiteX1" fmla="*/ 12599 w 115266"/>
                <a:gd name="connsiteY1" fmla="*/ 229030 h 229505"/>
                <a:gd name="connsiteX2" fmla="*/ 9723 w 115266"/>
                <a:gd name="connsiteY2" fmla="*/ 222878 h 229505"/>
                <a:gd name="connsiteX3" fmla="*/ 36486 w 115266"/>
                <a:gd name="connsiteY3" fmla="*/ 124742 h 229505"/>
                <a:gd name="connsiteX4" fmla="*/ 5246 w 115266"/>
                <a:gd name="connsiteY4" fmla="*/ 124742 h 229505"/>
                <a:gd name="connsiteX5" fmla="*/ 1112 w 115266"/>
                <a:gd name="connsiteY5" fmla="*/ 122723 h 229505"/>
                <a:gd name="connsiteX6" fmla="*/ 160 w 115266"/>
                <a:gd name="connsiteY6" fmla="*/ 118229 h 229505"/>
                <a:gd name="connsiteX7" fmla="*/ 28733 w 115266"/>
                <a:gd name="connsiteY7" fmla="*/ 3961 h 229505"/>
                <a:gd name="connsiteX8" fmla="*/ 33819 w 115266"/>
                <a:gd name="connsiteY8" fmla="*/ 0 h 229505"/>
                <a:gd name="connsiteX9" fmla="*/ 110015 w 115266"/>
                <a:gd name="connsiteY9" fmla="*/ 0 h 229505"/>
                <a:gd name="connsiteX10" fmla="*/ 114606 w 115266"/>
                <a:gd name="connsiteY10" fmla="*/ 2704 h 229505"/>
                <a:gd name="connsiteX11" fmla="*/ 114472 w 115266"/>
                <a:gd name="connsiteY11" fmla="*/ 8018 h 229505"/>
                <a:gd name="connsiteX12" fmla="*/ 71860 w 115266"/>
                <a:gd name="connsiteY12" fmla="*/ 76178 h 229505"/>
                <a:gd name="connsiteX13" fmla="*/ 110034 w 115266"/>
                <a:gd name="connsiteY13" fmla="*/ 76178 h 229505"/>
                <a:gd name="connsiteX14" fmla="*/ 114644 w 115266"/>
                <a:gd name="connsiteY14" fmla="*/ 78940 h 229505"/>
                <a:gd name="connsiteX15" fmla="*/ 114377 w 115266"/>
                <a:gd name="connsiteY15" fmla="*/ 84310 h 229505"/>
                <a:gd name="connsiteX16" fmla="*/ 19133 w 115266"/>
                <a:gd name="connsiteY16" fmla="*/ 227144 h 229505"/>
                <a:gd name="connsiteX17" fmla="*/ 14771 w 115266"/>
                <a:gd name="connsiteY17" fmla="*/ 229506 h 229505"/>
                <a:gd name="connsiteX18" fmla="*/ 11951 w 115266"/>
                <a:gd name="connsiteY18" fmla="*/ 114286 h 229505"/>
                <a:gd name="connsiteX19" fmla="*/ 43344 w 115266"/>
                <a:gd name="connsiteY19" fmla="*/ 114286 h 229505"/>
                <a:gd name="connsiteX20" fmla="*/ 47515 w 115266"/>
                <a:gd name="connsiteY20" fmla="*/ 116343 h 229505"/>
                <a:gd name="connsiteX21" fmla="*/ 48411 w 115266"/>
                <a:gd name="connsiteY21" fmla="*/ 120895 h 229505"/>
                <a:gd name="connsiteX22" fmla="*/ 28333 w 115266"/>
                <a:gd name="connsiteY22" fmla="*/ 194502 h 229505"/>
                <a:gd name="connsiteX23" fmla="*/ 100243 w 115266"/>
                <a:gd name="connsiteY23" fmla="*/ 86672 h 229505"/>
                <a:gd name="connsiteX24" fmla="*/ 62412 w 115266"/>
                <a:gd name="connsiteY24" fmla="*/ 86672 h 229505"/>
                <a:gd name="connsiteX25" fmla="*/ 57821 w 115266"/>
                <a:gd name="connsiteY25" fmla="*/ 83967 h 229505"/>
                <a:gd name="connsiteX26" fmla="*/ 57954 w 115266"/>
                <a:gd name="connsiteY26" fmla="*/ 78654 h 229505"/>
                <a:gd name="connsiteX27" fmla="*/ 100567 w 115266"/>
                <a:gd name="connsiteY27" fmla="*/ 10494 h 229505"/>
                <a:gd name="connsiteX28" fmla="*/ 37915 w 115266"/>
                <a:gd name="connsiteY28" fmla="*/ 10494 h 229505"/>
                <a:gd name="connsiteX29" fmla="*/ 11951 w 115266"/>
                <a:gd name="connsiteY29" fmla="*/ 114286 h 229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15266" h="229505">
                  <a:moveTo>
                    <a:pt x="14771" y="229506"/>
                  </a:moveTo>
                  <a:cubicBezTo>
                    <a:pt x="14047" y="229506"/>
                    <a:pt x="13304" y="229354"/>
                    <a:pt x="12599" y="229030"/>
                  </a:cubicBezTo>
                  <a:cubicBezTo>
                    <a:pt x="10256" y="227963"/>
                    <a:pt x="9037" y="225354"/>
                    <a:pt x="9723" y="222878"/>
                  </a:cubicBezTo>
                  <a:lnTo>
                    <a:pt x="36486" y="124742"/>
                  </a:lnTo>
                  <a:lnTo>
                    <a:pt x="5246" y="124742"/>
                  </a:lnTo>
                  <a:cubicBezTo>
                    <a:pt x="3627" y="124742"/>
                    <a:pt x="2103" y="123999"/>
                    <a:pt x="1112" y="122723"/>
                  </a:cubicBezTo>
                  <a:cubicBezTo>
                    <a:pt x="122" y="121447"/>
                    <a:pt x="-240" y="119790"/>
                    <a:pt x="160" y="118229"/>
                  </a:cubicBezTo>
                  <a:lnTo>
                    <a:pt x="28733" y="3961"/>
                  </a:lnTo>
                  <a:cubicBezTo>
                    <a:pt x="29324" y="1638"/>
                    <a:pt x="31419" y="0"/>
                    <a:pt x="33819" y="0"/>
                  </a:cubicBezTo>
                  <a:lnTo>
                    <a:pt x="110015" y="0"/>
                  </a:lnTo>
                  <a:cubicBezTo>
                    <a:pt x="111920" y="0"/>
                    <a:pt x="113672" y="1028"/>
                    <a:pt x="114606" y="2704"/>
                  </a:cubicBezTo>
                  <a:cubicBezTo>
                    <a:pt x="115520" y="4361"/>
                    <a:pt x="115482" y="6399"/>
                    <a:pt x="114472" y="8018"/>
                  </a:cubicBezTo>
                  <a:lnTo>
                    <a:pt x="71860" y="76178"/>
                  </a:lnTo>
                  <a:lnTo>
                    <a:pt x="110034" y="76178"/>
                  </a:lnTo>
                  <a:cubicBezTo>
                    <a:pt x="111958" y="76178"/>
                    <a:pt x="113748" y="77245"/>
                    <a:pt x="114644" y="78940"/>
                  </a:cubicBezTo>
                  <a:cubicBezTo>
                    <a:pt x="115558" y="80635"/>
                    <a:pt x="115463" y="82710"/>
                    <a:pt x="114377" y="84310"/>
                  </a:cubicBezTo>
                  <a:lnTo>
                    <a:pt x="19133" y="227144"/>
                  </a:lnTo>
                  <a:cubicBezTo>
                    <a:pt x="18123" y="228668"/>
                    <a:pt x="16466" y="229506"/>
                    <a:pt x="14771" y="229506"/>
                  </a:cubicBezTo>
                  <a:close/>
                  <a:moveTo>
                    <a:pt x="11951" y="114286"/>
                  </a:moveTo>
                  <a:lnTo>
                    <a:pt x="43344" y="114286"/>
                  </a:lnTo>
                  <a:cubicBezTo>
                    <a:pt x="44982" y="114286"/>
                    <a:pt x="46525" y="115048"/>
                    <a:pt x="47515" y="116343"/>
                  </a:cubicBezTo>
                  <a:cubicBezTo>
                    <a:pt x="48506" y="117638"/>
                    <a:pt x="48830" y="119333"/>
                    <a:pt x="48411" y="120895"/>
                  </a:cubicBezTo>
                  <a:lnTo>
                    <a:pt x="28333" y="194502"/>
                  </a:lnTo>
                  <a:lnTo>
                    <a:pt x="100243" y="86672"/>
                  </a:lnTo>
                  <a:lnTo>
                    <a:pt x="62412" y="86672"/>
                  </a:lnTo>
                  <a:cubicBezTo>
                    <a:pt x="60507" y="86672"/>
                    <a:pt x="58754" y="85643"/>
                    <a:pt x="57821" y="83967"/>
                  </a:cubicBezTo>
                  <a:cubicBezTo>
                    <a:pt x="56907" y="82311"/>
                    <a:pt x="56945" y="80273"/>
                    <a:pt x="57954" y="78654"/>
                  </a:cubicBezTo>
                  <a:lnTo>
                    <a:pt x="100567" y="10494"/>
                  </a:lnTo>
                  <a:lnTo>
                    <a:pt x="37915" y="10494"/>
                  </a:lnTo>
                  <a:lnTo>
                    <a:pt x="11951" y="114286"/>
                  </a:lnTo>
                  <a:close/>
                </a:path>
              </a:pathLst>
            </a:custGeom>
            <a:grpFill/>
            <a:ln w="19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  <p:sp>
        <p:nvSpPr>
          <p:cNvPr id="19" name="Rechteck 18">
            <a:extLst>
              <a:ext uri="{FF2B5EF4-FFF2-40B4-BE49-F238E27FC236}">
                <a16:creationId xmlns:a16="http://schemas.microsoft.com/office/drawing/2014/main" id="{971F6492-7ED1-44E2-AAE4-F89E3DA88DC4}"/>
              </a:ext>
            </a:extLst>
          </p:cNvPr>
          <p:cNvSpPr/>
          <p:nvPr/>
        </p:nvSpPr>
        <p:spPr>
          <a:xfrm>
            <a:off x="7115341" y="3697448"/>
            <a:ext cx="2609831" cy="632533"/>
          </a:xfrm>
          <a:prstGeom prst="rect">
            <a:avLst/>
          </a:prstGeom>
          <a:solidFill>
            <a:srgbClr val="ABB5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b="1">
                <a:solidFill>
                  <a:schemeClr val="tx1"/>
                </a:solidFill>
              </a:rPr>
              <a:t>Interdiction des traitements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2EB8DA66-1591-4F80-848A-8A8DBBA4AE80}"/>
              </a:ext>
            </a:extLst>
          </p:cNvPr>
          <p:cNvSpPr/>
          <p:nvPr/>
        </p:nvSpPr>
        <p:spPr>
          <a:xfrm>
            <a:off x="4778077" y="2359772"/>
            <a:ext cx="2609830" cy="632533"/>
          </a:xfrm>
          <a:prstGeom prst="rect">
            <a:avLst/>
          </a:prstGeom>
          <a:solidFill>
            <a:srgbClr val="A6CF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b="1">
                <a:solidFill>
                  <a:schemeClr val="tx1"/>
                </a:solidFill>
              </a:rPr>
              <a:t>Révision OAMal</a:t>
            </a:r>
          </a:p>
        </p:txBody>
      </p:sp>
      <p:grpSp>
        <p:nvGrpSpPr>
          <p:cNvPr id="21" name="Grafik 5">
            <a:extLst>
              <a:ext uri="{FF2B5EF4-FFF2-40B4-BE49-F238E27FC236}">
                <a16:creationId xmlns:a16="http://schemas.microsoft.com/office/drawing/2014/main" id="{B235CF4C-10B0-4913-B9F2-C09805E83BE7}"/>
              </a:ext>
            </a:extLst>
          </p:cNvPr>
          <p:cNvGrpSpPr>
            <a:grpSpLocks noChangeAspect="1"/>
          </p:cNvGrpSpPr>
          <p:nvPr/>
        </p:nvGrpSpPr>
        <p:grpSpPr>
          <a:xfrm rot="20527989">
            <a:off x="5837230" y="3116188"/>
            <a:ext cx="491524" cy="1323168"/>
            <a:chOff x="3398834" y="3289486"/>
            <a:chExt cx="115266" cy="229505"/>
          </a:xfrm>
          <a:solidFill>
            <a:srgbClr val="A6CFF0"/>
          </a:solidFill>
        </p:grpSpPr>
        <p:sp>
          <p:nvSpPr>
            <p:cNvPr id="22" name="Freihandform 1687">
              <a:extLst>
                <a:ext uri="{FF2B5EF4-FFF2-40B4-BE49-F238E27FC236}">
                  <a16:creationId xmlns:a16="http://schemas.microsoft.com/office/drawing/2014/main" id="{8A5DE3E7-E71E-4087-992B-416D4CDFE007}"/>
                </a:ext>
              </a:extLst>
            </p:cNvPr>
            <p:cNvSpPr/>
            <p:nvPr/>
          </p:nvSpPr>
          <p:spPr>
            <a:xfrm>
              <a:off x="3398834" y="3289486"/>
              <a:ext cx="115266" cy="229505"/>
            </a:xfrm>
            <a:custGeom>
              <a:avLst/>
              <a:gdLst>
                <a:gd name="connsiteX0" fmla="*/ 14771 w 115266"/>
                <a:gd name="connsiteY0" fmla="*/ 229506 h 229505"/>
                <a:gd name="connsiteX1" fmla="*/ 12599 w 115266"/>
                <a:gd name="connsiteY1" fmla="*/ 229030 h 229505"/>
                <a:gd name="connsiteX2" fmla="*/ 9723 w 115266"/>
                <a:gd name="connsiteY2" fmla="*/ 222878 h 229505"/>
                <a:gd name="connsiteX3" fmla="*/ 36486 w 115266"/>
                <a:gd name="connsiteY3" fmla="*/ 124742 h 229505"/>
                <a:gd name="connsiteX4" fmla="*/ 5246 w 115266"/>
                <a:gd name="connsiteY4" fmla="*/ 124742 h 229505"/>
                <a:gd name="connsiteX5" fmla="*/ 1112 w 115266"/>
                <a:gd name="connsiteY5" fmla="*/ 122723 h 229505"/>
                <a:gd name="connsiteX6" fmla="*/ 160 w 115266"/>
                <a:gd name="connsiteY6" fmla="*/ 118229 h 229505"/>
                <a:gd name="connsiteX7" fmla="*/ 28733 w 115266"/>
                <a:gd name="connsiteY7" fmla="*/ 3961 h 229505"/>
                <a:gd name="connsiteX8" fmla="*/ 33819 w 115266"/>
                <a:gd name="connsiteY8" fmla="*/ 0 h 229505"/>
                <a:gd name="connsiteX9" fmla="*/ 110015 w 115266"/>
                <a:gd name="connsiteY9" fmla="*/ 0 h 229505"/>
                <a:gd name="connsiteX10" fmla="*/ 114606 w 115266"/>
                <a:gd name="connsiteY10" fmla="*/ 2704 h 229505"/>
                <a:gd name="connsiteX11" fmla="*/ 114472 w 115266"/>
                <a:gd name="connsiteY11" fmla="*/ 8018 h 229505"/>
                <a:gd name="connsiteX12" fmla="*/ 71860 w 115266"/>
                <a:gd name="connsiteY12" fmla="*/ 76178 h 229505"/>
                <a:gd name="connsiteX13" fmla="*/ 110034 w 115266"/>
                <a:gd name="connsiteY13" fmla="*/ 76178 h 229505"/>
                <a:gd name="connsiteX14" fmla="*/ 114644 w 115266"/>
                <a:gd name="connsiteY14" fmla="*/ 78940 h 229505"/>
                <a:gd name="connsiteX15" fmla="*/ 114377 w 115266"/>
                <a:gd name="connsiteY15" fmla="*/ 84310 h 229505"/>
                <a:gd name="connsiteX16" fmla="*/ 19133 w 115266"/>
                <a:gd name="connsiteY16" fmla="*/ 227144 h 229505"/>
                <a:gd name="connsiteX17" fmla="*/ 14771 w 115266"/>
                <a:gd name="connsiteY17" fmla="*/ 229506 h 229505"/>
                <a:gd name="connsiteX18" fmla="*/ 11951 w 115266"/>
                <a:gd name="connsiteY18" fmla="*/ 114286 h 229505"/>
                <a:gd name="connsiteX19" fmla="*/ 43344 w 115266"/>
                <a:gd name="connsiteY19" fmla="*/ 114286 h 229505"/>
                <a:gd name="connsiteX20" fmla="*/ 47515 w 115266"/>
                <a:gd name="connsiteY20" fmla="*/ 116343 h 229505"/>
                <a:gd name="connsiteX21" fmla="*/ 48411 w 115266"/>
                <a:gd name="connsiteY21" fmla="*/ 120895 h 229505"/>
                <a:gd name="connsiteX22" fmla="*/ 28333 w 115266"/>
                <a:gd name="connsiteY22" fmla="*/ 194502 h 229505"/>
                <a:gd name="connsiteX23" fmla="*/ 100243 w 115266"/>
                <a:gd name="connsiteY23" fmla="*/ 86672 h 229505"/>
                <a:gd name="connsiteX24" fmla="*/ 62412 w 115266"/>
                <a:gd name="connsiteY24" fmla="*/ 86672 h 229505"/>
                <a:gd name="connsiteX25" fmla="*/ 57821 w 115266"/>
                <a:gd name="connsiteY25" fmla="*/ 83967 h 229505"/>
                <a:gd name="connsiteX26" fmla="*/ 57954 w 115266"/>
                <a:gd name="connsiteY26" fmla="*/ 78654 h 229505"/>
                <a:gd name="connsiteX27" fmla="*/ 100567 w 115266"/>
                <a:gd name="connsiteY27" fmla="*/ 10494 h 229505"/>
                <a:gd name="connsiteX28" fmla="*/ 37915 w 115266"/>
                <a:gd name="connsiteY28" fmla="*/ 10494 h 229505"/>
                <a:gd name="connsiteX29" fmla="*/ 11951 w 115266"/>
                <a:gd name="connsiteY29" fmla="*/ 114286 h 229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15266" h="229505">
                  <a:moveTo>
                    <a:pt x="14771" y="229506"/>
                  </a:moveTo>
                  <a:cubicBezTo>
                    <a:pt x="14047" y="229506"/>
                    <a:pt x="13304" y="229354"/>
                    <a:pt x="12599" y="229030"/>
                  </a:cubicBezTo>
                  <a:cubicBezTo>
                    <a:pt x="10256" y="227963"/>
                    <a:pt x="9037" y="225354"/>
                    <a:pt x="9723" y="222878"/>
                  </a:cubicBezTo>
                  <a:lnTo>
                    <a:pt x="36486" y="124742"/>
                  </a:lnTo>
                  <a:lnTo>
                    <a:pt x="5246" y="124742"/>
                  </a:lnTo>
                  <a:cubicBezTo>
                    <a:pt x="3627" y="124742"/>
                    <a:pt x="2103" y="123999"/>
                    <a:pt x="1112" y="122723"/>
                  </a:cubicBezTo>
                  <a:cubicBezTo>
                    <a:pt x="122" y="121447"/>
                    <a:pt x="-240" y="119790"/>
                    <a:pt x="160" y="118229"/>
                  </a:cubicBezTo>
                  <a:lnTo>
                    <a:pt x="28733" y="3961"/>
                  </a:lnTo>
                  <a:cubicBezTo>
                    <a:pt x="29324" y="1638"/>
                    <a:pt x="31419" y="0"/>
                    <a:pt x="33819" y="0"/>
                  </a:cubicBezTo>
                  <a:lnTo>
                    <a:pt x="110015" y="0"/>
                  </a:lnTo>
                  <a:cubicBezTo>
                    <a:pt x="111920" y="0"/>
                    <a:pt x="113672" y="1028"/>
                    <a:pt x="114606" y="2704"/>
                  </a:cubicBezTo>
                  <a:cubicBezTo>
                    <a:pt x="115520" y="4361"/>
                    <a:pt x="115482" y="6399"/>
                    <a:pt x="114472" y="8018"/>
                  </a:cubicBezTo>
                  <a:lnTo>
                    <a:pt x="71860" y="76178"/>
                  </a:lnTo>
                  <a:lnTo>
                    <a:pt x="110034" y="76178"/>
                  </a:lnTo>
                  <a:cubicBezTo>
                    <a:pt x="111958" y="76178"/>
                    <a:pt x="113748" y="77245"/>
                    <a:pt x="114644" y="78940"/>
                  </a:cubicBezTo>
                  <a:cubicBezTo>
                    <a:pt x="115558" y="80635"/>
                    <a:pt x="115463" y="82710"/>
                    <a:pt x="114377" y="84310"/>
                  </a:cubicBezTo>
                  <a:lnTo>
                    <a:pt x="19133" y="227144"/>
                  </a:lnTo>
                  <a:cubicBezTo>
                    <a:pt x="18123" y="228668"/>
                    <a:pt x="16466" y="229506"/>
                    <a:pt x="14771" y="229506"/>
                  </a:cubicBezTo>
                  <a:close/>
                  <a:moveTo>
                    <a:pt x="11951" y="114286"/>
                  </a:moveTo>
                  <a:lnTo>
                    <a:pt x="43344" y="114286"/>
                  </a:lnTo>
                  <a:cubicBezTo>
                    <a:pt x="44982" y="114286"/>
                    <a:pt x="46525" y="115048"/>
                    <a:pt x="47515" y="116343"/>
                  </a:cubicBezTo>
                  <a:cubicBezTo>
                    <a:pt x="48506" y="117638"/>
                    <a:pt x="48830" y="119333"/>
                    <a:pt x="48411" y="120895"/>
                  </a:cubicBezTo>
                  <a:lnTo>
                    <a:pt x="28333" y="194502"/>
                  </a:lnTo>
                  <a:lnTo>
                    <a:pt x="100243" y="86672"/>
                  </a:lnTo>
                  <a:lnTo>
                    <a:pt x="62412" y="86672"/>
                  </a:lnTo>
                  <a:cubicBezTo>
                    <a:pt x="60507" y="86672"/>
                    <a:pt x="58754" y="85643"/>
                    <a:pt x="57821" y="83967"/>
                  </a:cubicBezTo>
                  <a:cubicBezTo>
                    <a:pt x="56907" y="82311"/>
                    <a:pt x="56945" y="80273"/>
                    <a:pt x="57954" y="78654"/>
                  </a:cubicBezTo>
                  <a:lnTo>
                    <a:pt x="100567" y="10494"/>
                  </a:lnTo>
                  <a:lnTo>
                    <a:pt x="37915" y="10494"/>
                  </a:lnTo>
                  <a:lnTo>
                    <a:pt x="11951" y="114286"/>
                  </a:lnTo>
                  <a:close/>
                </a:path>
              </a:pathLst>
            </a:custGeom>
            <a:grpFill/>
            <a:ln w="19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" name="Freihandform 1688">
              <a:extLst>
                <a:ext uri="{FF2B5EF4-FFF2-40B4-BE49-F238E27FC236}">
                  <a16:creationId xmlns:a16="http://schemas.microsoft.com/office/drawing/2014/main" id="{BE646D1F-FB03-42C1-9D42-DB510AC07AFF}"/>
                </a:ext>
              </a:extLst>
            </p:cNvPr>
            <p:cNvSpPr/>
            <p:nvPr/>
          </p:nvSpPr>
          <p:spPr>
            <a:xfrm>
              <a:off x="3398834" y="3289486"/>
              <a:ext cx="115266" cy="229505"/>
            </a:xfrm>
            <a:custGeom>
              <a:avLst/>
              <a:gdLst>
                <a:gd name="connsiteX0" fmla="*/ 14771 w 115266"/>
                <a:gd name="connsiteY0" fmla="*/ 229506 h 229505"/>
                <a:gd name="connsiteX1" fmla="*/ 12599 w 115266"/>
                <a:gd name="connsiteY1" fmla="*/ 229030 h 229505"/>
                <a:gd name="connsiteX2" fmla="*/ 9723 w 115266"/>
                <a:gd name="connsiteY2" fmla="*/ 222878 h 229505"/>
                <a:gd name="connsiteX3" fmla="*/ 36486 w 115266"/>
                <a:gd name="connsiteY3" fmla="*/ 124742 h 229505"/>
                <a:gd name="connsiteX4" fmla="*/ 5246 w 115266"/>
                <a:gd name="connsiteY4" fmla="*/ 124742 h 229505"/>
                <a:gd name="connsiteX5" fmla="*/ 1112 w 115266"/>
                <a:gd name="connsiteY5" fmla="*/ 122723 h 229505"/>
                <a:gd name="connsiteX6" fmla="*/ 160 w 115266"/>
                <a:gd name="connsiteY6" fmla="*/ 118229 h 229505"/>
                <a:gd name="connsiteX7" fmla="*/ 28733 w 115266"/>
                <a:gd name="connsiteY7" fmla="*/ 3961 h 229505"/>
                <a:gd name="connsiteX8" fmla="*/ 33819 w 115266"/>
                <a:gd name="connsiteY8" fmla="*/ 0 h 229505"/>
                <a:gd name="connsiteX9" fmla="*/ 110015 w 115266"/>
                <a:gd name="connsiteY9" fmla="*/ 0 h 229505"/>
                <a:gd name="connsiteX10" fmla="*/ 114606 w 115266"/>
                <a:gd name="connsiteY10" fmla="*/ 2704 h 229505"/>
                <a:gd name="connsiteX11" fmla="*/ 114472 w 115266"/>
                <a:gd name="connsiteY11" fmla="*/ 8018 h 229505"/>
                <a:gd name="connsiteX12" fmla="*/ 71860 w 115266"/>
                <a:gd name="connsiteY12" fmla="*/ 76178 h 229505"/>
                <a:gd name="connsiteX13" fmla="*/ 110034 w 115266"/>
                <a:gd name="connsiteY13" fmla="*/ 76178 h 229505"/>
                <a:gd name="connsiteX14" fmla="*/ 114644 w 115266"/>
                <a:gd name="connsiteY14" fmla="*/ 78940 h 229505"/>
                <a:gd name="connsiteX15" fmla="*/ 114377 w 115266"/>
                <a:gd name="connsiteY15" fmla="*/ 84310 h 229505"/>
                <a:gd name="connsiteX16" fmla="*/ 19133 w 115266"/>
                <a:gd name="connsiteY16" fmla="*/ 227144 h 229505"/>
                <a:gd name="connsiteX17" fmla="*/ 14771 w 115266"/>
                <a:gd name="connsiteY17" fmla="*/ 229506 h 229505"/>
                <a:gd name="connsiteX18" fmla="*/ 11951 w 115266"/>
                <a:gd name="connsiteY18" fmla="*/ 114286 h 229505"/>
                <a:gd name="connsiteX19" fmla="*/ 43344 w 115266"/>
                <a:gd name="connsiteY19" fmla="*/ 114286 h 229505"/>
                <a:gd name="connsiteX20" fmla="*/ 47515 w 115266"/>
                <a:gd name="connsiteY20" fmla="*/ 116343 h 229505"/>
                <a:gd name="connsiteX21" fmla="*/ 48411 w 115266"/>
                <a:gd name="connsiteY21" fmla="*/ 120895 h 229505"/>
                <a:gd name="connsiteX22" fmla="*/ 28333 w 115266"/>
                <a:gd name="connsiteY22" fmla="*/ 194502 h 229505"/>
                <a:gd name="connsiteX23" fmla="*/ 100243 w 115266"/>
                <a:gd name="connsiteY23" fmla="*/ 86672 h 229505"/>
                <a:gd name="connsiteX24" fmla="*/ 62412 w 115266"/>
                <a:gd name="connsiteY24" fmla="*/ 86672 h 229505"/>
                <a:gd name="connsiteX25" fmla="*/ 57821 w 115266"/>
                <a:gd name="connsiteY25" fmla="*/ 83967 h 229505"/>
                <a:gd name="connsiteX26" fmla="*/ 57954 w 115266"/>
                <a:gd name="connsiteY26" fmla="*/ 78654 h 229505"/>
                <a:gd name="connsiteX27" fmla="*/ 100567 w 115266"/>
                <a:gd name="connsiteY27" fmla="*/ 10494 h 229505"/>
                <a:gd name="connsiteX28" fmla="*/ 37915 w 115266"/>
                <a:gd name="connsiteY28" fmla="*/ 10494 h 229505"/>
                <a:gd name="connsiteX29" fmla="*/ 11951 w 115266"/>
                <a:gd name="connsiteY29" fmla="*/ 114286 h 229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15266" h="229505">
                  <a:moveTo>
                    <a:pt x="14771" y="229506"/>
                  </a:moveTo>
                  <a:cubicBezTo>
                    <a:pt x="14047" y="229506"/>
                    <a:pt x="13304" y="229354"/>
                    <a:pt x="12599" y="229030"/>
                  </a:cubicBezTo>
                  <a:cubicBezTo>
                    <a:pt x="10256" y="227963"/>
                    <a:pt x="9037" y="225354"/>
                    <a:pt x="9723" y="222878"/>
                  </a:cubicBezTo>
                  <a:lnTo>
                    <a:pt x="36486" y="124742"/>
                  </a:lnTo>
                  <a:lnTo>
                    <a:pt x="5246" y="124742"/>
                  </a:lnTo>
                  <a:cubicBezTo>
                    <a:pt x="3627" y="124742"/>
                    <a:pt x="2103" y="123999"/>
                    <a:pt x="1112" y="122723"/>
                  </a:cubicBezTo>
                  <a:cubicBezTo>
                    <a:pt x="122" y="121447"/>
                    <a:pt x="-240" y="119790"/>
                    <a:pt x="160" y="118229"/>
                  </a:cubicBezTo>
                  <a:lnTo>
                    <a:pt x="28733" y="3961"/>
                  </a:lnTo>
                  <a:cubicBezTo>
                    <a:pt x="29324" y="1638"/>
                    <a:pt x="31419" y="0"/>
                    <a:pt x="33819" y="0"/>
                  </a:cubicBezTo>
                  <a:lnTo>
                    <a:pt x="110015" y="0"/>
                  </a:lnTo>
                  <a:cubicBezTo>
                    <a:pt x="111920" y="0"/>
                    <a:pt x="113672" y="1028"/>
                    <a:pt x="114606" y="2704"/>
                  </a:cubicBezTo>
                  <a:cubicBezTo>
                    <a:pt x="115520" y="4361"/>
                    <a:pt x="115482" y="6399"/>
                    <a:pt x="114472" y="8018"/>
                  </a:cubicBezTo>
                  <a:lnTo>
                    <a:pt x="71860" y="76178"/>
                  </a:lnTo>
                  <a:lnTo>
                    <a:pt x="110034" y="76178"/>
                  </a:lnTo>
                  <a:cubicBezTo>
                    <a:pt x="111958" y="76178"/>
                    <a:pt x="113748" y="77245"/>
                    <a:pt x="114644" y="78940"/>
                  </a:cubicBezTo>
                  <a:cubicBezTo>
                    <a:pt x="115558" y="80635"/>
                    <a:pt x="115463" y="82710"/>
                    <a:pt x="114377" y="84310"/>
                  </a:cubicBezTo>
                  <a:lnTo>
                    <a:pt x="19133" y="227144"/>
                  </a:lnTo>
                  <a:cubicBezTo>
                    <a:pt x="18123" y="228668"/>
                    <a:pt x="16466" y="229506"/>
                    <a:pt x="14771" y="229506"/>
                  </a:cubicBezTo>
                  <a:close/>
                  <a:moveTo>
                    <a:pt x="11951" y="114286"/>
                  </a:moveTo>
                  <a:lnTo>
                    <a:pt x="43344" y="114286"/>
                  </a:lnTo>
                  <a:cubicBezTo>
                    <a:pt x="44982" y="114286"/>
                    <a:pt x="46525" y="115048"/>
                    <a:pt x="47515" y="116343"/>
                  </a:cubicBezTo>
                  <a:cubicBezTo>
                    <a:pt x="48506" y="117638"/>
                    <a:pt x="48830" y="119333"/>
                    <a:pt x="48411" y="120895"/>
                  </a:cubicBezTo>
                  <a:lnTo>
                    <a:pt x="28333" y="194502"/>
                  </a:lnTo>
                  <a:lnTo>
                    <a:pt x="100243" y="86672"/>
                  </a:lnTo>
                  <a:lnTo>
                    <a:pt x="62412" y="86672"/>
                  </a:lnTo>
                  <a:cubicBezTo>
                    <a:pt x="60507" y="86672"/>
                    <a:pt x="58754" y="85643"/>
                    <a:pt x="57821" y="83967"/>
                  </a:cubicBezTo>
                  <a:cubicBezTo>
                    <a:pt x="56907" y="82311"/>
                    <a:pt x="56945" y="80273"/>
                    <a:pt x="57954" y="78654"/>
                  </a:cubicBezTo>
                  <a:lnTo>
                    <a:pt x="100567" y="10494"/>
                  </a:lnTo>
                  <a:lnTo>
                    <a:pt x="37915" y="10494"/>
                  </a:lnTo>
                  <a:lnTo>
                    <a:pt x="11951" y="114286"/>
                  </a:lnTo>
                  <a:close/>
                </a:path>
              </a:pathLst>
            </a:custGeom>
            <a:grpFill/>
            <a:ln w="19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  <p:grpSp>
        <p:nvGrpSpPr>
          <p:cNvPr id="24" name="Grafik 5">
            <a:extLst>
              <a:ext uri="{FF2B5EF4-FFF2-40B4-BE49-F238E27FC236}">
                <a16:creationId xmlns:a16="http://schemas.microsoft.com/office/drawing/2014/main" id="{ED520BDF-9303-4CF3-9ADA-AB06D2963467}"/>
              </a:ext>
            </a:extLst>
          </p:cNvPr>
          <p:cNvGrpSpPr>
            <a:grpSpLocks noChangeAspect="1"/>
          </p:cNvGrpSpPr>
          <p:nvPr/>
        </p:nvGrpSpPr>
        <p:grpSpPr>
          <a:xfrm>
            <a:off x="3135503" y="2587782"/>
            <a:ext cx="1076742" cy="1029532"/>
            <a:chOff x="9289677" y="4289363"/>
            <a:chExt cx="220071" cy="210423"/>
          </a:xfrm>
          <a:solidFill>
            <a:srgbClr val="C9A3A3"/>
          </a:solidFill>
        </p:grpSpPr>
        <p:sp>
          <p:nvSpPr>
            <p:cNvPr id="25" name="Freihandform 1903">
              <a:extLst>
                <a:ext uri="{FF2B5EF4-FFF2-40B4-BE49-F238E27FC236}">
                  <a16:creationId xmlns:a16="http://schemas.microsoft.com/office/drawing/2014/main" id="{A2BE7873-1F18-4339-A8DE-90855F861650}"/>
                </a:ext>
              </a:extLst>
            </p:cNvPr>
            <p:cNvSpPr/>
            <p:nvPr/>
          </p:nvSpPr>
          <p:spPr>
            <a:xfrm>
              <a:off x="9289677" y="4289363"/>
              <a:ext cx="220071" cy="210423"/>
            </a:xfrm>
            <a:custGeom>
              <a:avLst/>
              <a:gdLst>
                <a:gd name="connsiteX0" fmla="*/ 95772 w 220071"/>
                <a:gd name="connsiteY0" fmla="*/ 210423 h 210423"/>
                <a:gd name="connsiteX1" fmla="*/ 94040 w 220071"/>
                <a:gd name="connsiteY1" fmla="*/ 210118 h 210423"/>
                <a:gd name="connsiteX2" fmla="*/ 90534 w 220071"/>
                <a:gd name="connsiteY2" fmla="*/ 205186 h 210423"/>
                <a:gd name="connsiteX3" fmla="*/ 90534 w 220071"/>
                <a:gd name="connsiteY3" fmla="*/ 153290 h 210423"/>
                <a:gd name="connsiteX4" fmla="*/ 70762 w 220071"/>
                <a:gd name="connsiteY4" fmla="*/ 153290 h 210423"/>
                <a:gd name="connsiteX5" fmla="*/ 62762 w 220071"/>
                <a:gd name="connsiteY5" fmla="*/ 148167 h 210423"/>
                <a:gd name="connsiteX6" fmla="*/ 64056 w 220071"/>
                <a:gd name="connsiteY6" fmla="*/ 138778 h 210423"/>
                <a:gd name="connsiteX7" fmla="*/ 120250 w 220071"/>
                <a:gd name="connsiteY7" fmla="*/ 68599 h 210423"/>
                <a:gd name="connsiteX8" fmla="*/ 126080 w 220071"/>
                <a:gd name="connsiteY8" fmla="*/ 66923 h 210423"/>
                <a:gd name="connsiteX9" fmla="*/ 129584 w 220071"/>
                <a:gd name="connsiteY9" fmla="*/ 71855 h 210423"/>
                <a:gd name="connsiteX10" fmla="*/ 129584 w 220071"/>
                <a:gd name="connsiteY10" fmla="*/ 123751 h 210423"/>
                <a:gd name="connsiteX11" fmla="*/ 149358 w 220071"/>
                <a:gd name="connsiteY11" fmla="*/ 123751 h 210423"/>
                <a:gd name="connsiteX12" fmla="*/ 157358 w 220071"/>
                <a:gd name="connsiteY12" fmla="*/ 128855 h 210423"/>
                <a:gd name="connsiteX13" fmla="*/ 156082 w 220071"/>
                <a:gd name="connsiteY13" fmla="*/ 138263 h 210423"/>
                <a:gd name="connsiteX14" fmla="*/ 99887 w 220071"/>
                <a:gd name="connsiteY14" fmla="*/ 208423 h 210423"/>
                <a:gd name="connsiteX15" fmla="*/ 95772 w 220071"/>
                <a:gd name="connsiteY15" fmla="*/ 210423 h 210423"/>
                <a:gd name="connsiteX16" fmla="*/ 74248 w 220071"/>
                <a:gd name="connsiteY16" fmla="*/ 142815 h 210423"/>
                <a:gd name="connsiteX17" fmla="*/ 95772 w 220071"/>
                <a:gd name="connsiteY17" fmla="*/ 142815 h 210423"/>
                <a:gd name="connsiteX18" fmla="*/ 101011 w 220071"/>
                <a:gd name="connsiteY18" fmla="*/ 148052 h 210423"/>
                <a:gd name="connsiteX19" fmla="*/ 101011 w 220071"/>
                <a:gd name="connsiteY19" fmla="*/ 190274 h 210423"/>
                <a:gd name="connsiteX20" fmla="*/ 145872 w 220071"/>
                <a:gd name="connsiteY20" fmla="*/ 134264 h 210423"/>
                <a:gd name="connsiteX21" fmla="*/ 124346 w 220071"/>
                <a:gd name="connsiteY21" fmla="*/ 134264 h 210423"/>
                <a:gd name="connsiteX22" fmla="*/ 119107 w 220071"/>
                <a:gd name="connsiteY22" fmla="*/ 129027 h 210423"/>
                <a:gd name="connsiteX23" fmla="*/ 119107 w 220071"/>
                <a:gd name="connsiteY23" fmla="*/ 86805 h 210423"/>
                <a:gd name="connsiteX24" fmla="*/ 74248 w 220071"/>
                <a:gd name="connsiteY24" fmla="*/ 142815 h 210423"/>
                <a:gd name="connsiteX25" fmla="*/ 72172 w 220071"/>
                <a:gd name="connsiteY25" fmla="*/ 145386 h 210423"/>
                <a:gd name="connsiteX26" fmla="*/ 72133 w 220071"/>
                <a:gd name="connsiteY26" fmla="*/ 145443 h 210423"/>
                <a:gd name="connsiteX27" fmla="*/ 72172 w 220071"/>
                <a:gd name="connsiteY27" fmla="*/ 145386 h 210423"/>
                <a:gd name="connsiteX28" fmla="*/ 147986 w 220071"/>
                <a:gd name="connsiteY28" fmla="*/ 131636 h 210423"/>
                <a:gd name="connsiteX29" fmla="*/ 147948 w 220071"/>
                <a:gd name="connsiteY29" fmla="*/ 131693 h 210423"/>
                <a:gd name="connsiteX30" fmla="*/ 147986 w 220071"/>
                <a:gd name="connsiteY30" fmla="*/ 131636 h 210423"/>
                <a:gd name="connsiteX31" fmla="*/ 29101 w 220071"/>
                <a:gd name="connsiteY31" fmla="*/ 132341 h 210423"/>
                <a:gd name="connsiteX32" fmla="*/ 27978 w 220071"/>
                <a:gd name="connsiteY32" fmla="*/ 132226 h 210423"/>
                <a:gd name="connsiteX33" fmla="*/ 52 w 220071"/>
                <a:gd name="connsiteY33" fmla="*/ 95584 h 210423"/>
                <a:gd name="connsiteX34" fmla="*/ 14949 w 220071"/>
                <a:gd name="connsiteY34" fmla="*/ 65780 h 210423"/>
                <a:gd name="connsiteX35" fmla="*/ 41884 w 220071"/>
                <a:gd name="connsiteY35" fmla="*/ 57476 h 210423"/>
                <a:gd name="connsiteX36" fmla="*/ 109183 w 220071"/>
                <a:gd name="connsiteY36" fmla="*/ 0 h 210423"/>
                <a:gd name="connsiteX37" fmla="*/ 110117 w 220071"/>
                <a:gd name="connsiteY37" fmla="*/ 0 h 210423"/>
                <a:gd name="connsiteX38" fmla="*/ 110517 w 220071"/>
                <a:gd name="connsiteY38" fmla="*/ 0 h 210423"/>
                <a:gd name="connsiteX39" fmla="*/ 170750 w 220071"/>
                <a:gd name="connsiteY39" fmla="*/ 35385 h 210423"/>
                <a:gd name="connsiteX40" fmla="*/ 204180 w 220071"/>
                <a:gd name="connsiteY40" fmla="*/ 48887 h 210423"/>
                <a:gd name="connsiteX41" fmla="*/ 220048 w 220071"/>
                <a:gd name="connsiteY41" fmla="*/ 84729 h 210423"/>
                <a:gd name="connsiteX42" fmla="*/ 193189 w 220071"/>
                <a:gd name="connsiteY42" fmla="*/ 128113 h 210423"/>
                <a:gd name="connsiteX43" fmla="*/ 186236 w 220071"/>
                <a:gd name="connsiteY43" fmla="*/ 125561 h 210423"/>
                <a:gd name="connsiteX44" fmla="*/ 188788 w 220071"/>
                <a:gd name="connsiteY44" fmla="*/ 118610 h 210423"/>
                <a:gd name="connsiteX45" fmla="*/ 209552 w 220071"/>
                <a:gd name="connsiteY45" fmla="*/ 84977 h 210423"/>
                <a:gd name="connsiteX46" fmla="*/ 196999 w 220071"/>
                <a:gd name="connsiteY46" fmla="*/ 56543 h 210423"/>
                <a:gd name="connsiteX47" fmla="*/ 167873 w 220071"/>
                <a:gd name="connsiteY47" fmla="*/ 45916 h 210423"/>
                <a:gd name="connsiteX48" fmla="*/ 162901 w 220071"/>
                <a:gd name="connsiteY48" fmla="*/ 43022 h 210423"/>
                <a:gd name="connsiteX49" fmla="*/ 110384 w 220071"/>
                <a:gd name="connsiteY49" fmla="*/ 10494 h 210423"/>
                <a:gd name="connsiteX50" fmla="*/ 110041 w 220071"/>
                <a:gd name="connsiteY50" fmla="*/ 10494 h 210423"/>
                <a:gd name="connsiteX51" fmla="*/ 109259 w 220071"/>
                <a:gd name="connsiteY51" fmla="*/ 10494 h 210423"/>
                <a:gd name="connsiteX52" fmla="*/ 51656 w 220071"/>
                <a:gd name="connsiteY52" fmla="*/ 63818 h 210423"/>
                <a:gd name="connsiteX53" fmla="*/ 49560 w 220071"/>
                <a:gd name="connsiteY53" fmla="*/ 67627 h 210423"/>
                <a:gd name="connsiteX54" fmla="*/ 45312 w 220071"/>
                <a:gd name="connsiteY54" fmla="*/ 68541 h 210423"/>
                <a:gd name="connsiteX55" fmla="*/ 21406 w 220071"/>
                <a:gd name="connsiteY55" fmla="*/ 74026 h 210423"/>
                <a:gd name="connsiteX56" fmla="*/ 10492 w 220071"/>
                <a:gd name="connsiteY56" fmla="*/ 95985 h 210423"/>
                <a:gd name="connsiteX57" fmla="*/ 30188 w 220071"/>
                <a:gd name="connsiteY57" fmla="*/ 122018 h 210423"/>
                <a:gd name="connsiteX58" fmla="*/ 34188 w 220071"/>
                <a:gd name="connsiteY58" fmla="*/ 128246 h 210423"/>
                <a:gd name="connsiteX59" fmla="*/ 29101 w 220071"/>
                <a:gd name="connsiteY59" fmla="*/ 132341 h 210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220071" h="210423">
                  <a:moveTo>
                    <a:pt x="95772" y="210423"/>
                  </a:moveTo>
                  <a:cubicBezTo>
                    <a:pt x="95201" y="210423"/>
                    <a:pt x="94611" y="210328"/>
                    <a:pt x="94040" y="210118"/>
                  </a:cubicBezTo>
                  <a:cubicBezTo>
                    <a:pt x="91944" y="209376"/>
                    <a:pt x="90534" y="207395"/>
                    <a:pt x="90534" y="205186"/>
                  </a:cubicBezTo>
                  <a:lnTo>
                    <a:pt x="90534" y="153290"/>
                  </a:lnTo>
                  <a:lnTo>
                    <a:pt x="70762" y="153290"/>
                  </a:lnTo>
                  <a:cubicBezTo>
                    <a:pt x="67333" y="153290"/>
                    <a:pt x="64190" y="151271"/>
                    <a:pt x="62762" y="148167"/>
                  </a:cubicBezTo>
                  <a:cubicBezTo>
                    <a:pt x="61333" y="145062"/>
                    <a:pt x="61828" y="141368"/>
                    <a:pt x="64056" y="138778"/>
                  </a:cubicBezTo>
                  <a:lnTo>
                    <a:pt x="120250" y="68599"/>
                  </a:lnTo>
                  <a:cubicBezTo>
                    <a:pt x="121641" y="66865"/>
                    <a:pt x="123965" y="66199"/>
                    <a:pt x="126080" y="66923"/>
                  </a:cubicBezTo>
                  <a:cubicBezTo>
                    <a:pt x="128175" y="67665"/>
                    <a:pt x="129584" y="69646"/>
                    <a:pt x="129584" y="71855"/>
                  </a:cubicBezTo>
                  <a:lnTo>
                    <a:pt x="129584" y="123751"/>
                  </a:lnTo>
                  <a:lnTo>
                    <a:pt x="149358" y="123751"/>
                  </a:lnTo>
                  <a:cubicBezTo>
                    <a:pt x="152786" y="123751"/>
                    <a:pt x="155910" y="125751"/>
                    <a:pt x="157358" y="128855"/>
                  </a:cubicBezTo>
                  <a:cubicBezTo>
                    <a:pt x="158786" y="131960"/>
                    <a:pt x="158292" y="135654"/>
                    <a:pt x="156082" y="138263"/>
                  </a:cubicBezTo>
                  <a:lnTo>
                    <a:pt x="99887" y="208423"/>
                  </a:lnTo>
                  <a:cubicBezTo>
                    <a:pt x="98840" y="209719"/>
                    <a:pt x="97335" y="210423"/>
                    <a:pt x="95772" y="210423"/>
                  </a:cubicBezTo>
                  <a:close/>
                  <a:moveTo>
                    <a:pt x="74248" y="142815"/>
                  </a:moveTo>
                  <a:lnTo>
                    <a:pt x="95772" y="142815"/>
                  </a:lnTo>
                  <a:cubicBezTo>
                    <a:pt x="98668" y="142815"/>
                    <a:pt x="101011" y="145158"/>
                    <a:pt x="101011" y="148052"/>
                  </a:cubicBezTo>
                  <a:lnTo>
                    <a:pt x="101011" y="190274"/>
                  </a:lnTo>
                  <a:lnTo>
                    <a:pt x="145872" y="134264"/>
                  </a:lnTo>
                  <a:lnTo>
                    <a:pt x="124346" y="134264"/>
                  </a:lnTo>
                  <a:cubicBezTo>
                    <a:pt x="121451" y="134264"/>
                    <a:pt x="119107" y="131922"/>
                    <a:pt x="119107" y="129027"/>
                  </a:cubicBezTo>
                  <a:lnTo>
                    <a:pt x="119107" y="86805"/>
                  </a:lnTo>
                  <a:lnTo>
                    <a:pt x="74248" y="142815"/>
                  </a:lnTo>
                  <a:close/>
                  <a:moveTo>
                    <a:pt x="72172" y="145386"/>
                  </a:moveTo>
                  <a:lnTo>
                    <a:pt x="72133" y="145443"/>
                  </a:lnTo>
                  <a:cubicBezTo>
                    <a:pt x="72152" y="145424"/>
                    <a:pt x="72172" y="145405"/>
                    <a:pt x="72172" y="145386"/>
                  </a:cubicBezTo>
                  <a:close/>
                  <a:moveTo>
                    <a:pt x="147986" y="131636"/>
                  </a:moveTo>
                  <a:cubicBezTo>
                    <a:pt x="147967" y="131655"/>
                    <a:pt x="147967" y="131674"/>
                    <a:pt x="147948" y="131693"/>
                  </a:cubicBezTo>
                  <a:lnTo>
                    <a:pt x="147986" y="131636"/>
                  </a:lnTo>
                  <a:close/>
                  <a:moveTo>
                    <a:pt x="29101" y="132341"/>
                  </a:moveTo>
                  <a:cubicBezTo>
                    <a:pt x="28721" y="132341"/>
                    <a:pt x="28359" y="132302"/>
                    <a:pt x="27978" y="132226"/>
                  </a:cubicBezTo>
                  <a:cubicBezTo>
                    <a:pt x="10872" y="128474"/>
                    <a:pt x="-881" y="113067"/>
                    <a:pt x="52" y="95584"/>
                  </a:cubicBezTo>
                  <a:cubicBezTo>
                    <a:pt x="281" y="83986"/>
                    <a:pt x="5710" y="73055"/>
                    <a:pt x="14949" y="65780"/>
                  </a:cubicBezTo>
                  <a:cubicBezTo>
                    <a:pt x="22663" y="59705"/>
                    <a:pt x="32245" y="56772"/>
                    <a:pt x="41884" y="57476"/>
                  </a:cubicBezTo>
                  <a:cubicBezTo>
                    <a:pt x="47065" y="24682"/>
                    <a:pt x="75543" y="0"/>
                    <a:pt x="109183" y="0"/>
                  </a:cubicBezTo>
                  <a:cubicBezTo>
                    <a:pt x="109488" y="0"/>
                    <a:pt x="109793" y="0"/>
                    <a:pt x="110117" y="0"/>
                  </a:cubicBezTo>
                  <a:cubicBezTo>
                    <a:pt x="110250" y="0"/>
                    <a:pt x="110384" y="0"/>
                    <a:pt x="110517" y="0"/>
                  </a:cubicBezTo>
                  <a:cubicBezTo>
                    <a:pt x="135337" y="0"/>
                    <a:pt x="158634" y="13750"/>
                    <a:pt x="170750" y="35385"/>
                  </a:cubicBezTo>
                  <a:cubicBezTo>
                    <a:pt x="183093" y="35594"/>
                    <a:pt x="195113" y="40412"/>
                    <a:pt x="204180" y="48887"/>
                  </a:cubicBezTo>
                  <a:cubicBezTo>
                    <a:pt x="214066" y="58143"/>
                    <a:pt x="219839" y="71189"/>
                    <a:pt x="220048" y="84729"/>
                  </a:cubicBezTo>
                  <a:cubicBezTo>
                    <a:pt x="220639" y="103240"/>
                    <a:pt x="210085" y="120305"/>
                    <a:pt x="193189" y="128113"/>
                  </a:cubicBezTo>
                  <a:cubicBezTo>
                    <a:pt x="190560" y="129332"/>
                    <a:pt x="187455" y="128189"/>
                    <a:pt x="186236" y="125561"/>
                  </a:cubicBezTo>
                  <a:cubicBezTo>
                    <a:pt x="185017" y="122933"/>
                    <a:pt x="186160" y="119828"/>
                    <a:pt x="188788" y="118610"/>
                  </a:cubicBezTo>
                  <a:cubicBezTo>
                    <a:pt x="201857" y="112572"/>
                    <a:pt x="210009" y="99374"/>
                    <a:pt x="209552" y="84977"/>
                  </a:cubicBezTo>
                  <a:cubicBezTo>
                    <a:pt x="209400" y="74178"/>
                    <a:pt x="204809" y="63856"/>
                    <a:pt x="196999" y="56543"/>
                  </a:cubicBezTo>
                  <a:cubicBezTo>
                    <a:pt x="189188" y="49230"/>
                    <a:pt x="178578" y="45345"/>
                    <a:pt x="167873" y="45916"/>
                  </a:cubicBezTo>
                  <a:cubicBezTo>
                    <a:pt x="165835" y="46050"/>
                    <a:pt x="163835" y="44888"/>
                    <a:pt x="162901" y="43022"/>
                  </a:cubicBezTo>
                  <a:cubicBezTo>
                    <a:pt x="153072" y="23234"/>
                    <a:pt x="132480" y="10494"/>
                    <a:pt x="110384" y="10494"/>
                  </a:cubicBezTo>
                  <a:cubicBezTo>
                    <a:pt x="110269" y="10494"/>
                    <a:pt x="110155" y="10494"/>
                    <a:pt x="110041" y="10494"/>
                  </a:cubicBezTo>
                  <a:cubicBezTo>
                    <a:pt x="109774" y="10494"/>
                    <a:pt x="109508" y="10494"/>
                    <a:pt x="109259" y="10494"/>
                  </a:cubicBezTo>
                  <a:cubicBezTo>
                    <a:pt x="79105" y="10494"/>
                    <a:pt x="53923" y="33766"/>
                    <a:pt x="51656" y="63818"/>
                  </a:cubicBezTo>
                  <a:cubicBezTo>
                    <a:pt x="51541" y="65323"/>
                    <a:pt x="50780" y="66713"/>
                    <a:pt x="49560" y="67627"/>
                  </a:cubicBezTo>
                  <a:cubicBezTo>
                    <a:pt x="48341" y="68541"/>
                    <a:pt x="46779" y="68865"/>
                    <a:pt x="45312" y="68541"/>
                  </a:cubicBezTo>
                  <a:cubicBezTo>
                    <a:pt x="36893" y="66694"/>
                    <a:pt x="28168" y="68694"/>
                    <a:pt x="21406" y="74026"/>
                  </a:cubicBezTo>
                  <a:cubicBezTo>
                    <a:pt x="14644" y="79359"/>
                    <a:pt x="10663" y="87357"/>
                    <a:pt x="10492" y="95985"/>
                  </a:cubicBezTo>
                  <a:cubicBezTo>
                    <a:pt x="9825" y="108497"/>
                    <a:pt x="18111" y="119371"/>
                    <a:pt x="30188" y="122018"/>
                  </a:cubicBezTo>
                  <a:cubicBezTo>
                    <a:pt x="33007" y="122647"/>
                    <a:pt x="34797" y="125427"/>
                    <a:pt x="34188" y="128246"/>
                  </a:cubicBezTo>
                  <a:cubicBezTo>
                    <a:pt x="33674" y="130684"/>
                    <a:pt x="31502" y="132341"/>
                    <a:pt x="29101" y="132341"/>
                  </a:cubicBezTo>
                  <a:close/>
                </a:path>
              </a:pathLst>
            </a:custGeom>
            <a:grpFill/>
            <a:ln w="19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6" name="Freihandform 1904">
              <a:extLst>
                <a:ext uri="{FF2B5EF4-FFF2-40B4-BE49-F238E27FC236}">
                  <a16:creationId xmlns:a16="http://schemas.microsoft.com/office/drawing/2014/main" id="{FF8CE11A-17AF-485E-917A-94FED3C5D69A}"/>
                </a:ext>
              </a:extLst>
            </p:cNvPr>
            <p:cNvSpPr/>
            <p:nvPr/>
          </p:nvSpPr>
          <p:spPr>
            <a:xfrm>
              <a:off x="9289677" y="4289363"/>
              <a:ext cx="220071" cy="210423"/>
            </a:xfrm>
            <a:custGeom>
              <a:avLst/>
              <a:gdLst>
                <a:gd name="connsiteX0" fmla="*/ 95772 w 220071"/>
                <a:gd name="connsiteY0" fmla="*/ 210423 h 210423"/>
                <a:gd name="connsiteX1" fmla="*/ 94040 w 220071"/>
                <a:gd name="connsiteY1" fmla="*/ 210118 h 210423"/>
                <a:gd name="connsiteX2" fmla="*/ 90534 w 220071"/>
                <a:gd name="connsiteY2" fmla="*/ 205186 h 210423"/>
                <a:gd name="connsiteX3" fmla="*/ 90534 w 220071"/>
                <a:gd name="connsiteY3" fmla="*/ 153290 h 210423"/>
                <a:gd name="connsiteX4" fmla="*/ 70762 w 220071"/>
                <a:gd name="connsiteY4" fmla="*/ 153290 h 210423"/>
                <a:gd name="connsiteX5" fmla="*/ 62762 w 220071"/>
                <a:gd name="connsiteY5" fmla="*/ 148167 h 210423"/>
                <a:gd name="connsiteX6" fmla="*/ 64056 w 220071"/>
                <a:gd name="connsiteY6" fmla="*/ 138778 h 210423"/>
                <a:gd name="connsiteX7" fmla="*/ 120250 w 220071"/>
                <a:gd name="connsiteY7" fmla="*/ 68599 h 210423"/>
                <a:gd name="connsiteX8" fmla="*/ 126080 w 220071"/>
                <a:gd name="connsiteY8" fmla="*/ 66923 h 210423"/>
                <a:gd name="connsiteX9" fmla="*/ 129584 w 220071"/>
                <a:gd name="connsiteY9" fmla="*/ 71855 h 210423"/>
                <a:gd name="connsiteX10" fmla="*/ 129584 w 220071"/>
                <a:gd name="connsiteY10" fmla="*/ 123751 h 210423"/>
                <a:gd name="connsiteX11" fmla="*/ 149358 w 220071"/>
                <a:gd name="connsiteY11" fmla="*/ 123751 h 210423"/>
                <a:gd name="connsiteX12" fmla="*/ 157358 w 220071"/>
                <a:gd name="connsiteY12" fmla="*/ 128855 h 210423"/>
                <a:gd name="connsiteX13" fmla="*/ 156082 w 220071"/>
                <a:gd name="connsiteY13" fmla="*/ 138263 h 210423"/>
                <a:gd name="connsiteX14" fmla="*/ 99887 w 220071"/>
                <a:gd name="connsiteY14" fmla="*/ 208423 h 210423"/>
                <a:gd name="connsiteX15" fmla="*/ 95772 w 220071"/>
                <a:gd name="connsiteY15" fmla="*/ 210423 h 210423"/>
                <a:gd name="connsiteX16" fmla="*/ 74248 w 220071"/>
                <a:gd name="connsiteY16" fmla="*/ 142815 h 210423"/>
                <a:gd name="connsiteX17" fmla="*/ 95772 w 220071"/>
                <a:gd name="connsiteY17" fmla="*/ 142815 h 210423"/>
                <a:gd name="connsiteX18" fmla="*/ 101011 w 220071"/>
                <a:gd name="connsiteY18" fmla="*/ 148052 h 210423"/>
                <a:gd name="connsiteX19" fmla="*/ 101011 w 220071"/>
                <a:gd name="connsiteY19" fmla="*/ 190274 h 210423"/>
                <a:gd name="connsiteX20" fmla="*/ 145872 w 220071"/>
                <a:gd name="connsiteY20" fmla="*/ 134264 h 210423"/>
                <a:gd name="connsiteX21" fmla="*/ 124346 w 220071"/>
                <a:gd name="connsiteY21" fmla="*/ 134264 h 210423"/>
                <a:gd name="connsiteX22" fmla="*/ 119107 w 220071"/>
                <a:gd name="connsiteY22" fmla="*/ 129027 h 210423"/>
                <a:gd name="connsiteX23" fmla="*/ 119107 w 220071"/>
                <a:gd name="connsiteY23" fmla="*/ 86805 h 210423"/>
                <a:gd name="connsiteX24" fmla="*/ 74248 w 220071"/>
                <a:gd name="connsiteY24" fmla="*/ 142815 h 210423"/>
                <a:gd name="connsiteX25" fmla="*/ 72172 w 220071"/>
                <a:gd name="connsiteY25" fmla="*/ 145386 h 210423"/>
                <a:gd name="connsiteX26" fmla="*/ 72133 w 220071"/>
                <a:gd name="connsiteY26" fmla="*/ 145443 h 210423"/>
                <a:gd name="connsiteX27" fmla="*/ 72172 w 220071"/>
                <a:gd name="connsiteY27" fmla="*/ 145386 h 210423"/>
                <a:gd name="connsiteX28" fmla="*/ 147986 w 220071"/>
                <a:gd name="connsiteY28" fmla="*/ 131636 h 210423"/>
                <a:gd name="connsiteX29" fmla="*/ 147948 w 220071"/>
                <a:gd name="connsiteY29" fmla="*/ 131693 h 210423"/>
                <a:gd name="connsiteX30" fmla="*/ 147986 w 220071"/>
                <a:gd name="connsiteY30" fmla="*/ 131636 h 210423"/>
                <a:gd name="connsiteX31" fmla="*/ 29101 w 220071"/>
                <a:gd name="connsiteY31" fmla="*/ 132341 h 210423"/>
                <a:gd name="connsiteX32" fmla="*/ 27978 w 220071"/>
                <a:gd name="connsiteY32" fmla="*/ 132226 h 210423"/>
                <a:gd name="connsiteX33" fmla="*/ 52 w 220071"/>
                <a:gd name="connsiteY33" fmla="*/ 95584 h 210423"/>
                <a:gd name="connsiteX34" fmla="*/ 14949 w 220071"/>
                <a:gd name="connsiteY34" fmla="*/ 65780 h 210423"/>
                <a:gd name="connsiteX35" fmla="*/ 41884 w 220071"/>
                <a:gd name="connsiteY35" fmla="*/ 57476 h 210423"/>
                <a:gd name="connsiteX36" fmla="*/ 109183 w 220071"/>
                <a:gd name="connsiteY36" fmla="*/ 0 h 210423"/>
                <a:gd name="connsiteX37" fmla="*/ 110117 w 220071"/>
                <a:gd name="connsiteY37" fmla="*/ 0 h 210423"/>
                <a:gd name="connsiteX38" fmla="*/ 110517 w 220071"/>
                <a:gd name="connsiteY38" fmla="*/ 0 h 210423"/>
                <a:gd name="connsiteX39" fmla="*/ 170750 w 220071"/>
                <a:gd name="connsiteY39" fmla="*/ 35385 h 210423"/>
                <a:gd name="connsiteX40" fmla="*/ 204180 w 220071"/>
                <a:gd name="connsiteY40" fmla="*/ 48887 h 210423"/>
                <a:gd name="connsiteX41" fmla="*/ 220048 w 220071"/>
                <a:gd name="connsiteY41" fmla="*/ 84729 h 210423"/>
                <a:gd name="connsiteX42" fmla="*/ 193189 w 220071"/>
                <a:gd name="connsiteY42" fmla="*/ 128113 h 210423"/>
                <a:gd name="connsiteX43" fmla="*/ 186236 w 220071"/>
                <a:gd name="connsiteY43" fmla="*/ 125561 h 210423"/>
                <a:gd name="connsiteX44" fmla="*/ 188788 w 220071"/>
                <a:gd name="connsiteY44" fmla="*/ 118610 h 210423"/>
                <a:gd name="connsiteX45" fmla="*/ 209552 w 220071"/>
                <a:gd name="connsiteY45" fmla="*/ 84977 h 210423"/>
                <a:gd name="connsiteX46" fmla="*/ 196999 w 220071"/>
                <a:gd name="connsiteY46" fmla="*/ 56543 h 210423"/>
                <a:gd name="connsiteX47" fmla="*/ 167873 w 220071"/>
                <a:gd name="connsiteY47" fmla="*/ 45916 h 210423"/>
                <a:gd name="connsiteX48" fmla="*/ 162901 w 220071"/>
                <a:gd name="connsiteY48" fmla="*/ 43022 h 210423"/>
                <a:gd name="connsiteX49" fmla="*/ 110384 w 220071"/>
                <a:gd name="connsiteY49" fmla="*/ 10494 h 210423"/>
                <a:gd name="connsiteX50" fmla="*/ 110041 w 220071"/>
                <a:gd name="connsiteY50" fmla="*/ 10494 h 210423"/>
                <a:gd name="connsiteX51" fmla="*/ 109259 w 220071"/>
                <a:gd name="connsiteY51" fmla="*/ 10494 h 210423"/>
                <a:gd name="connsiteX52" fmla="*/ 51656 w 220071"/>
                <a:gd name="connsiteY52" fmla="*/ 63818 h 210423"/>
                <a:gd name="connsiteX53" fmla="*/ 49560 w 220071"/>
                <a:gd name="connsiteY53" fmla="*/ 67627 h 210423"/>
                <a:gd name="connsiteX54" fmla="*/ 45312 w 220071"/>
                <a:gd name="connsiteY54" fmla="*/ 68541 h 210423"/>
                <a:gd name="connsiteX55" fmla="*/ 21406 w 220071"/>
                <a:gd name="connsiteY55" fmla="*/ 74026 h 210423"/>
                <a:gd name="connsiteX56" fmla="*/ 10492 w 220071"/>
                <a:gd name="connsiteY56" fmla="*/ 95985 h 210423"/>
                <a:gd name="connsiteX57" fmla="*/ 30188 w 220071"/>
                <a:gd name="connsiteY57" fmla="*/ 122018 h 210423"/>
                <a:gd name="connsiteX58" fmla="*/ 34188 w 220071"/>
                <a:gd name="connsiteY58" fmla="*/ 128246 h 210423"/>
                <a:gd name="connsiteX59" fmla="*/ 29101 w 220071"/>
                <a:gd name="connsiteY59" fmla="*/ 132341 h 210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220071" h="210423">
                  <a:moveTo>
                    <a:pt x="95772" y="210423"/>
                  </a:moveTo>
                  <a:cubicBezTo>
                    <a:pt x="95201" y="210423"/>
                    <a:pt x="94611" y="210328"/>
                    <a:pt x="94040" y="210118"/>
                  </a:cubicBezTo>
                  <a:cubicBezTo>
                    <a:pt x="91944" y="209376"/>
                    <a:pt x="90534" y="207395"/>
                    <a:pt x="90534" y="205186"/>
                  </a:cubicBezTo>
                  <a:lnTo>
                    <a:pt x="90534" y="153290"/>
                  </a:lnTo>
                  <a:lnTo>
                    <a:pt x="70762" y="153290"/>
                  </a:lnTo>
                  <a:cubicBezTo>
                    <a:pt x="67333" y="153290"/>
                    <a:pt x="64190" y="151271"/>
                    <a:pt x="62762" y="148167"/>
                  </a:cubicBezTo>
                  <a:cubicBezTo>
                    <a:pt x="61333" y="145062"/>
                    <a:pt x="61828" y="141368"/>
                    <a:pt x="64056" y="138778"/>
                  </a:cubicBezTo>
                  <a:lnTo>
                    <a:pt x="120250" y="68599"/>
                  </a:lnTo>
                  <a:cubicBezTo>
                    <a:pt x="121641" y="66865"/>
                    <a:pt x="123965" y="66199"/>
                    <a:pt x="126080" y="66923"/>
                  </a:cubicBezTo>
                  <a:cubicBezTo>
                    <a:pt x="128175" y="67665"/>
                    <a:pt x="129584" y="69646"/>
                    <a:pt x="129584" y="71855"/>
                  </a:cubicBezTo>
                  <a:lnTo>
                    <a:pt x="129584" y="123751"/>
                  </a:lnTo>
                  <a:lnTo>
                    <a:pt x="149358" y="123751"/>
                  </a:lnTo>
                  <a:cubicBezTo>
                    <a:pt x="152786" y="123751"/>
                    <a:pt x="155910" y="125751"/>
                    <a:pt x="157358" y="128855"/>
                  </a:cubicBezTo>
                  <a:cubicBezTo>
                    <a:pt x="158786" y="131960"/>
                    <a:pt x="158292" y="135654"/>
                    <a:pt x="156082" y="138263"/>
                  </a:cubicBezTo>
                  <a:lnTo>
                    <a:pt x="99887" y="208423"/>
                  </a:lnTo>
                  <a:cubicBezTo>
                    <a:pt x="98840" y="209719"/>
                    <a:pt x="97335" y="210423"/>
                    <a:pt x="95772" y="210423"/>
                  </a:cubicBezTo>
                  <a:close/>
                  <a:moveTo>
                    <a:pt x="74248" y="142815"/>
                  </a:moveTo>
                  <a:lnTo>
                    <a:pt x="95772" y="142815"/>
                  </a:lnTo>
                  <a:cubicBezTo>
                    <a:pt x="98668" y="142815"/>
                    <a:pt x="101011" y="145158"/>
                    <a:pt x="101011" y="148052"/>
                  </a:cubicBezTo>
                  <a:lnTo>
                    <a:pt x="101011" y="190274"/>
                  </a:lnTo>
                  <a:lnTo>
                    <a:pt x="145872" y="134264"/>
                  </a:lnTo>
                  <a:lnTo>
                    <a:pt x="124346" y="134264"/>
                  </a:lnTo>
                  <a:cubicBezTo>
                    <a:pt x="121451" y="134264"/>
                    <a:pt x="119107" y="131922"/>
                    <a:pt x="119107" y="129027"/>
                  </a:cubicBezTo>
                  <a:lnTo>
                    <a:pt x="119107" y="86805"/>
                  </a:lnTo>
                  <a:lnTo>
                    <a:pt x="74248" y="142815"/>
                  </a:lnTo>
                  <a:close/>
                  <a:moveTo>
                    <a:pt x="72172" y="145386"/>
                  </a:moveTo>
                  <a:lnTo>
                    <a:pt x="72133" y="145443"/>
                  </a:lnTo>
                  <a:cubicBezTo>
                    <a:pt x="72152" y="145424"/>
                    <a:pt x="72172" y="145405"/>
                    <a:pt x="72172" y="145386"/>
                  </a:cubicBezTo>
                  <a:close/>
                  <a:moveTo>
                    <a:pt x="147986" y="131636"/>
                  </a:moveTo>
                  <a:cubicBezTo>
                    <a:pt x="147967" y="131655"/>
                    <a:pt x="147967" y="131674"/>
                    <a:pt x="147948" y="131693"/>
                  </a:cubicBezTo>
                  <a:lnTo>
                    <a:pt x="147986" y="131636"/>
                  </a:lnTo>
                  <a:close/>
                  <a:moveTo>
                    <a:pt x="29101" y="132341"/>
                  </a:moveTo>
                  <a:cubicBezTo>
                    <a:pt x="28721" y="132341"/>
                    <a:pt x="28359" y="132302"/>
                    <a:pt x="27978" y="132226"/>
                  </a:cubicBezTo>
                  <a:cubicBezTo>
                    <a:pt x="10872" y="128474"/>
                    <a:pt x="-881" y="113067"/>
                    <a:pt x="52" y="95584"/>
                  </a:cubicBezTo>
                  <a:cubicBezTo>
                    <a:pt x="281" y="83986"/>
                    <a:pt x="5710" y="73055"/>
                    <a:pt x="14949" y="65780"/>
                  </a:cubicBezTo>
                  <a:cubicBezTo>
                    <a:pt x="22663" y="59705"/>
                    <a:pt x="32245" y="56772"/>
                    <a:pt x="41884" y="57476"/>
                  </a:cubicBezTo>
                  <a:cubicBezTo>
                    <a:pt x="47065" y="24682"/>
                    <a:pt x="75543" y="0"/>
                    <a:pt x="109183" y="0"/>
                  </a:cubicBezTo>
                  <a:cubicBezTo>
                    <a:pt x="109488" y="0"/>
                    <a:pt x="109793" y="0"/>
                    <a:pt x="110117" y="0"/>
                  </a:cubicBezTo>
                  <a:cubicBezTo>
                    <a:pt x="110250" y="0"/>
                    <a:pt x="110384" y="0"/>
                    <a:pt x="110517" y="0"/>
                  </a:cubicBezTo>
                  <a:cubicBezTo>
                    <a:pt x="135337" y="0"/>
                    <a:pt x="158634" y="13750"/>
                    <a:pt x="170750" y="35385"/>
                  </a:cubicBezTo>
                  <a:cubicBezTo>
                    <a:pt x="183093" y="35594"/>
                    <a:pt x="195113" y="40412"/>
                    <a:pt x="204180" y="48887"/>
                  </a:cubicBezTo>
                  <a:cubicBezTo>
                    <a:pt x="214066" y="58143"/>
                    <a:pt x="219839" y="71189"/>
                    <a:pt x="220048" y="84729"/>
                  </a:cubicBezTo>
                  <a:cubicBezTo>
                    <a:pt x="220639" y="103240"/>
                    <a:pt x="210085" y="120305"/>
                    <a:pt x="193189" y="128113"/>
                  </a:cubicBezTo>
                  <a:cubicBezTo>
                    <a:pt x="190560" y="129332"/>
                    <a:pt x="187455" y="128189"/>
                    <a:pt x="186236" y="125561"/>
                  </a:cubicBezTo>
                  <a:cubicBezTo>
                    <a:pt x="185017" y="122933"/>
                    <a:pt x="186160" y="119828"/>
                    <a:pt x="188788" y="118610"/>
                  </a:cubicBezTo>
                  <a:cubicBezTo>
                    <a:pt x="201857" y="112572"/>
                    <a:pt x="210009" y="99374"/>
                    <a:pt x="209552" y="84977"/>
                  </a:cubicBezTo>
                  <a:cubicBezTo>
                    <a:pt x="209400" y="74178"/>
                    <a:pt x="204809" y="63856"/>
                    <a:pt x="196999" y="56543"/>
                  </a:cubicBezTo>
                  <a:cubicBezTo>
                    <a:pt x="189188" y="49230"/>
                    <a:pt x="178578" y="45345"/>
                    <a:pt x="167873" y="45916"/>
                  </a:cubicBezTo>
                  <a:cubicBezTo>
                    <a:pt x="165835" y="46050"/>
                    <a:pt x="163835" y="44888"/>
                    <a:pt x="162901" y="43022"/>
                  </a:cubicBezTo>
                  <a:cubicBezTo>
                    <a:pt x="153072" y="23234"/>
                    <a:pt x="132480" y="10494"/>
                    <a:pt x="110384" y="10494"/>
                  </a:cubicBezTo>
                  <a:cubicBezTo>
                    <a:pt x="110269" y="10494"/>
                    <a:pt x="110155" y="10494"/>
                    <a:pt x="110041" y="10494"/>
                  </a:cubicBezTo>
                  <a:cubicBezTo>
                    <a:pt x="109774" y="10494"/>
                    <a:pt x="109508" y="10494"/>
                    <a:pt x="109259" y="10494"/>
                  </a:cubicBezTo>
                  <a:cubicBezTo>
                    <a:pt x="79105" y="10494"/>
                    <a:pt x="53923" y="33766"/>
                    <a:pt x="51656" y="63818"/>
                  </a:cubicBezTo>
                  <a:cubicBezTo>
                    <a:pt x="51541" y="65323"/>
                    <a:pt x="50780" y="66713"/>
                    <a:pt x="49560" y="67627"/>
                  </a:cubicBezTo>
                  <a:cubicBezTo>
                    <a:pt x="48341" y="68541"/>
                    <a:pt x="46779" y="68865"/>
                    <a:pt x="45312" y="68541"/>
                  </a:cubicBezTo>
                  <a:cubicBezTo>
                    <a:pt x="36893" y="66694"/>
                    <a:pt x="28168" y="68694"/>
                    <a:pt x="21406" y="74026"/>
                  </a:cubicBezTo>
                  <a:cubicBezTo>
                    <a:pt x="14644" y="79359"/>
                    <a:pt x="10663" y="87357"/>
                    <a:pt x="10492" y="95985"/>
                  </a:cubicBezTo>
                  <a:cubicBezTo>
                    <a:pt x="9825" y="108497"/>
                    <a:pt x="18111" y="119371"/>
                    <a:pt x="30188" y="122018"/>
                  </a:cubicBezTo>
                  <a:cubicBezTo>
                    <a:pt x="33007" y="122647"/>
                    <a:pt x="34797" y="125427"/>
                    <a:pt x="34188" y="128246"/>
                  </a:cubicBezTo>
                  <a:cubicBezTo>
                    <a:pt x="33674" y="130684"/>
                    <a:pt x="31502" y="132341"/>
                    <a:pt x="29101" y="132341"/>
                  </a:cubicBezTo>
                  <a:close/>
                </a:path>
              </a:pathLst>
            </a:custGeom>
            <a:grpFill/>
            <a:ln w="19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27" name="Grafik 5">
            <a:extLst>
              <a:ext uri="{FF2B5EF4-FFF2-40B4-BE49-F238E27FC236}">
                <a16:creationId xmlns:a16="http://schemas.microsoft.com/office/drawing/2014/main" id="{177BBBB1-1FD3-4A95-9E43-6377CFB79A61}"/>
              </a:ext>
            </a:extLst>
          </p:cNvPr>
          <p:cNvGrpSpPr>
            <a:grpSpLocks noChangeAspect="1"/>
          </p:cNvGrpSpPr>
          <p:nvPr/>
        </p:nvGrpSpPr>
        <p:grpSpPr>
          <a:xfrm>
            <a:off x="5553825" y="1255627"/>
            <a:ext cx="1076742" cy="1029532"/>
            <a:chOff x="9289677" y="4289363"/>
            <a:chExt cx="220071" cy="210423"/>
          </a:xfrm>
          <a:solidFill>
            <a:srgbClr val="A6CFF0"/>
          </a:solidFill>
        </p:grpSpPr>
        <p:sp>
          <p:nvSpPr>
            <p:cNvPr id="28" name="Freihandform 1903">
              <a:extLst>
                <a:ext uri="{FF2B5EF4-FFF2-40B4-BE49-F238E27FC236}">
                  <a16:creationId xmlns:a16="http://schemas.microsoft.com/office/drawing/2014/main" id="{A063067E-0936-467B-9466-5028516DEC3C}"/>
                </a:ext>
              </a:extLst>
            </p:cNvPr>
            <p:cNvSpPr/>
            <p:nvPr/>
          </p:nvSpPr>
          <p:spPr>
            <a:xfrm>
              <a:off x="9289677" y="4289363"/>
              <a:ext cx="220071" cy="210423"/>
            </a:xfrm>
            <a:custGeom>
              <a:avLst/>
              <a:gdLst>
                <a:gd name="connsiteX0" fmla="*/ 95772 w 220071"/>
                <a:gd name="connsiteY0" fmla="*/ 210423 h 210423"/>
                <a:gd name="connsiteX1" fmla="*/ 94040 w 220071"/>
                <a:gd name="connsiteY1" fmla="*/ 210118 h 210423"/>
                <a:gd name="connsiteX2" fmla="*/ 90534 w 220071"/>
                <a:gd name="connsiteY2" fmla="*/ 205186 h 210423"/>
                <a:gd name="connsiteX3" fmla="*/ 90534 w 220071"/>
                <a:gd name="connsiteY3" fmla="*/ 153290 h 210423"/>
                <a:gd name="connsiteX4" fmla="*/ 70762 w 220071"/>
                <a:gd name="connsiteY4" fmla="*/ 153290 h 210423"/>
                <a:gd name="connsiteX5" fmla="*/ 62762 w 220071"/>
                <a:gd name="connsiteY5" fmla="*/ 148167 h 210423"/>
                <a:gd name="connsiteX6" fmla="*/ 64056 w 220071"/>
                <a:gd name="connsiteY6" fmla="*/ 138778 h 210423"/>
                <a:gd name="connsiteX7" fmla="*/ 120250 w 220071"/>
                <a:gd name="connsiteY7" fmla="*/ 68599 h 210423"/>
                <a:gd name="connsiteX8" fmla="*/ 126080 w 220071"/>
                <a:gd name="connsiteY8" fmla="*/ 66923 h 210423"/>
                <a:gd name="connsiteX9" fmla="*/ 129584 w 220071"/>
                <a:gd name="connsiteY9" fmla="*/ 71855 h 210423"/>
                <a:gd name="connsiteX10" fmla="*/ 129584 w 220071"/>
                <a:gd name="connsiteY10" fmla="*/ 123751 h 210423"/>
                <a:gd name="connsiteX11" fmla="*/ 149358 w 220071"/>
                <a:gd name="connsiteY11" fmla="*/ 123751 h 210423"/>
                <a:gd name="connsiteX12" fmla="*/ 157358 w 220071"/>
                <a:gd name="connsiteY12" fmla="*/ 128855 h 210423"/>
                <a:gd name="connsiteX13" fmla="*/ 156082 w 220071"/>
                <a:gd name="connsiteY13" fmla="*/ 138263 h 210423"/>
                <a:gd name="connsiteX14" fmla="*/ 99887 w 220071"/>
                <a:gd name="connsiteY14" fmla="*/ 208423 h 210423"/>
                <a:gd name="connsiteX15" fmla="*/ 95772 w 220071"/>
                <a:gd name="connsiteY15" fmla="*/ 210423 h 210423"/>
                <a:gd name="connsiteX16" fmla="*/ 74248 w 220071"/>
                <a:gd name="connsiteY16" fmla="*/ 142815 h 210423"/>
                <a:gd name="connsiteX17" fmla="*/ 95772 w 220071"/>
                <a:gd name="connsiteY17" fmla="*/ 142815 h 210423"/>
                <a:gd name="connsiteX18" fmla="*/ 101011 w 220071"/>
                <a:gd name="connsiteY18" fmla="*/ 148052 h 210423"/>
                <a:gd name="connsiteX19" fmla="*/ 101011 w 220071"/>
                <a:gd name="connsiteY19" fmla="*/ 190274 h 210423"/>
                <a:gd name="connsiteX20" fmla="*/ 145872 w 220071"/>
                <a:gd name="connsiteY20" fmla="*/ 134264 h 210423"/>
                <a:gd name="connsiteX21" fmla="*/ 124346 w 220071"/>
                <a:gd name="connsiteY21" fmla="*/ 134264 h 210423"/>
                <a:gd name="connsiteX22" fmla="*/ 119107 w 220071"/>
                <a:gd name="connsiteY22" fmla="*/ 129027 h 210423"/>
                <a:gd name="connsiteX23" fmla="*/ 119107 w 220071"/>
                <a:gd name="connsiteY23" fmla="*/ 86805 h 210423"/>
                <a:gd name="connsiteX24" fmla="*/ 74248 w 220071"/>
                <a:gd name="connsiteY24" fmla="*/ 142815 h 210423"/>
                <a:gd name="connsiteX25" fmla="*/ 72172 w 220071"/>
                <a:gd name="connsiteY25" fmla="*/ 145386 h 210423"/>
                <a:gd name="connsiteX26" fmla="*/ 72133 w 220071"/>
                <a:gd name="connsiteY26" fmla="*/ 145443 h 210423"/>
                <a:gd name="connsiteX27" fmla="*/ 72172 w 220071"/>
                <a:gd name="connsiteY27" fmla="*/ 145386 h 210423"/>
                <a:gd name="connsiteX28" fmla="*/ 147986 w 220071"/>
                <a:gd name="connsiteY28" fmla="*/ 131636 h 210423"/>
                <a:gd name="connsiteX29" fmla="*/ 147948 w 220071"/>
                <a:gd name="connsiteY29" fmla="*/ 131693 h 210423"/>
                <a:gd name="connsiteX30" fmla="*/ 147986 w 220071"/>
                <a:gd name="connsiteY30" fmla="*/ 131636 h 210423"/>
                <a:gd name="connsiteX31" fmla="*/ 29101 w 220071"/>
                <a:gd name="connsiteY31" fmla="*/ 132341 h 210423"/>
                <a:gd name="connsiteX32" fmla="*/ 27978 w 220071"/>
                <a:gd name="connsiteY32" fmla="*/ 132226 h 210423"/>
                <a:gd name="connsiteX33" fmla="*/ 52 w 220071"/>
                <a:gd name="connsiteY33" fmla="*/ 95584 h 210423"/>
                <a:gd name="connsiteX34" fmla="*/ 14949 w 220071"/>
                <a:gd name="connsiteY34" fmla="*/ 65780 h 210423"/>
                <a:gd name="connsiteX35" fmla="*/ 41884 w 220071"/>
                <a:gd name="connsiteY35" fmla="*/ 57476 h 210423"/>
                <a:gd name="connsiteX36" fmla="*/ 109183 w 220071"/>
                <a:gd name="connsiteY36" fmla="*/ 0 h 210423"/>
                <a:gd name="connsiteX37" fmla="*/ 110117 w 220071"/>
                <a:gd name="connsiteY37" fmla="*/ 0 h 210423"/>
                <a:gd name="connsiteX38" fmla="*/ 110517 w 220071"/>
                <a:gd name="connsiteY38" fmla="*/ 0 h 210423"/>
                <a:gd name="connsiteX39" fmla="*/ 170750 w 220071"/>
                <a:gd name="connsiteY39" fmla="*/ 35385 h 210423"/>
                <a:gd name="connsiteX40" fmla="*/ 204180 w 220071"/>
                <a:gd name="connsiteY40" fmla="*/ 48887 h 210423"/>
                <a:gd name="connsiteX41" fmla="*/ 220048 w 220071"/>
                <a:gd name="connsiteY41" fmla="*/ 84729 h 210423"/>
                <a:gd name="connsiteX42" fmla="*/ 193189 w 220071"/>
                <a:gd name="connsiteY42" fmla="*/ 128113 h 210423"/>
                <a:gd name="connsiteX43" fmla="*/ 186236 w 220071"/>
                <a:gd name="connsiteY43" fmla="*/ 125561 h 210423"/>
                <a:gd name="connsiteX44" fmla="*/ 188788 w 220071"/>
                <a:gd name="connsiteY44" fmla="*/ 118610 h 210423"/>
                <a:gd name="connsiteX45" fmla="*/ 209552 w 220071"/>
                <a:gd name="connsiteY45" fmla="*/ 84977 h 210423"/>
                <a:gd name="connsiteX46" fmla="*/ 196999 w 220071"/>
                <a:gd name="connsiteY46" fmla="*/ 56543 h 210423"/>
                <a:gd name="connsiteX47" fmla="*/ 167873 w 220071"/>
                <a:gd name="connsiteY47" fmla="*/ 45916 h 210423"/>
                <a:gd name="connsiteX48" fmla="*/ 162901 w 220071"/>
                <a:gd name="connsiteY48" fmla="*/ 43022 h 210423"/>
                <a:gd name="connsiteX49" fmla="*/ 110384 w 220071"/>
                <a:gd name="connsiteY49" fmla="*/ 10494 h 210423"/>
                <a:gd name="connsiteX50" fmla="*/ 110041 w 220071"/>
                <a:gd name="connsiteY50" fmla="*/ 10494 h 210423"/>
                <a:gd name="connsiteX51" fmla="*/ 109259 w 220071"/>
                <a:gd name="connsiteY51" fmla="*/ 10494 h 210423"/>
                <a:gd name="connsiteX52" fmla="*/ 51656 w 220071"/>
                <a:gd name="connsiteY52" fmla="*/ 63818 h 210423"/>
                <a:gd name="connsiteX53" fmla="*/ 49560 w 220071"/>
                <a:gd name="connsiteY53" fmla="*/ 67627 h 210423"/>
                <a:gd name="connsiteX54" fmla="*/ 45312 w 220071"/>
                <a:gd name="connsiteY54" fmla="*/ 68541 h 210423"/>
                <a:gd name="connsiteX55" fmla="*/ 21406 w 220071"/>
                <a:gd name="connsiteY55" fmla="*/ 74026 h 210423"/>
                <a:gd name="connsiteX56" fmla="*/ 10492 w 220071"/>
                <a:gd name="connsiteY56" fmla="*/ 95985 h 210423"/>
                <a:gd name="connsiteX57" fmla="*/ 30188 w 220071"/>
                <a:gd name="connsiteY57" fmla="*/ 122018 h 210423"/>
                <a:gd name="connsiteX58" fmla="*/ 34188 w 220071"/>
                <a:gd name="connsiteY58" fmla="*/ 128246 h 210423"/>
                <a:gd name="connsiteX59" fmla="*/ 29101 w 220071"/>
                <a:gd name="connsiteY59" fmla="*/ 132341 h 210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220071" h="210423">
                  <a:moveTo>
                    <a:pt x="95772" y="210423"/>
                  </a:moveTo>
                  <a:cubicBezTo>
                    <a:pt x="95201" y="210423"/>
                    <a:pt x="94611" y="210328"/>
                    <a:pt x="94040" y="210118"/>
                  </a:cubicBezTo>
                  <a:cubicBezTo>
                    <a:pt x="91944" y="209376"/>
                    <a:pt x="90534" y="207395"/>
                    <a:pt x="90534" y="205186"/>
                  </a:cubicBezTo>
                  <a:lnTo>
                    <a:pt x="90534" y="153290"/>
                  </a:lnTo>
                  <a:lnTo>
                    <a:pt x="70762" y="153290"/>
                  </a:lnTo>
                  <a:cubicBezTo>
                    <a:pt x="67333" y="153290"/>
                    <a:pt x="64190" y="151271"/>
                    <a:pt x="62762" y="148167"/>
                  </a:cubicBezTo>
                  <a:cubicBezTo>
                    <a:pt x="61333" y="145062"/>
                    <a:pt x="61828" y="141368"/>
                    <a:pt x="64056" y="138778"/>
                  </a:cubicBezTo>
                  <a:lnTo>
                    <a:pt x="120250" y="68599"/>
                  </a:lnTo>
                  <a:cubicBezTo>
                    <a:pt x="121641" y="66865"/>
                    <a:pt x="123965" y="66199"/>
                    <a:pt x="126080" y="66923"/>
                  </a:cubicBezTo>
                  <a:cubicBezTo>
                    <a:pt x="128175" y="67665"/>
                    <a:pt x="129584" y="69646"/>
                    <a:pt x="129584" y="71855"/>
                  </a:cubicBezTo>
                  <a:lnTo>
                    <a:pt x="129584" y="123751"/>
                  </a:lnTo>
                  <a:lnTo>
                    <a:pt x="149358" y="123751"/>
                  </a:lnTo>
                  <a:cubicBezTo>
                    <a:pt x="152786" y="123751"/>
                    <a:pt x="155910" y="125751"/>
                    <a:pt x="157358" y="128855"/>
                  </a:cubicBezTo>
                  <a:cubicBezTo>
                    <a:pt x="158786" y="131960"/>
                    <a:pt x="158292" y="135654"/>
                    <a:pt x="156082" y="138263"/>
                  </a:cubicBezTo>
                  <a:lnTo>
                    <a:pt x="99887" y="208423"/>
                  </a:lnTo>
                  <a:cubicBezTo>
                    <a:pt x="98840" y="209719"/>
                    <a:pt x="97335" y="210423"/>
                    <a:pt x="95772" y="210423"/>
                  </a:cubicBezTo>
                  <a:close/>
                  <a:moveTo>
                    <a:pt x="74248" y="142815"/>
                  </a:moveTo>
                  <a:lnTo>
                    <a:pt x="95772" y="142815"/>
                  </a:lnTo>
                  <a:cubicBezTo>
                    <a:pt x="98668" y="142815"/>
                    <a:pt x="101011" y="145158"/>
                    <a:pt x="101011" y="148052"/>
                  </a:cubicBezTo>
                  <a:lnTo>
                    <a:pt x="101011" y="190274"/>
                  </a:lnTo>
                  <a:lnTo>
                    <a:pt x="145872" y="134264"/>
                  </a:lnTo>
                  <a:lnTo>
                    <a:pt x="124346" y="134264"/>
                  </a:lnTo>
                  <a:cubicBezTo>
                    <a:pt x="121451" y="134264"/>
                    <a:pt x="119107" y="131922"/>
                    <a:pt x="119107" y="129027"/>
                  </a:cubicBezTo>
                  <a:lnTo>
                    <a:pt x="119107" y="86805"/>
                  </a:lnTo>
                  <a:lnTo>
                    <a:pt x="74248" y="142815"/>
                  </a:lnTo>
                  <a:close/>
                  <a:moveTo>
                    <a:pt x="72172" y="145386"/>
                  </a:moveTo>
                  <a:lnTo>
                    <a:pt x="72133" y="145443"/>
                  </a:lnTo>
                  <a:cubicBezTo>
                    <a:pt x="72152" y="145424"/>
                    <a:pt x="72172" y="145405"/>
                    <a:pt x="72172" y="145386"/>
                  </a:cubicBezTo>
                  <a:close/>
                  <a:moveTo>
                    <a:pt x="147986" y="131636"/>
                  </a:moveTo>
                  <a:cubicBezTo>
                    <a:pt x="147967" y="131655"/>
                    <a:pt x="147967" y="131674"/>
                    <a:pt x="147948" y="131693"/>
                  </a:cubicBezTo>
                  <a:lnTo>
                    <a:pt x="147986" y="131636"/>
                  </a:lnTo>
                  <a:close/>
                  <a:moveTo>
                    <a:pt x="29101" y="132341"/>
                  </a:moveTo>
                  <a:cubicBezTo>
                    <a:pt x="28721" y="132341"/>
                    <a:pt x="28359" y="132302"/>
                    <a:pt x="27978" y="132226"/>
                  </a:cubicBezTo>
                  <a:cubicBezTo>
                    <a:pt x="10872" y="128474"/>
                    <a:pt x="-881" y="113067"/>
                    <a:pt x="52" y="95584"/>
                  </a:cubicBezTo>
                  <a:cubicBezTo>
                    <a:pt x="281" y="83986"/>
                    <a:pt x="5710" y="73055"/>
                    <a:pt x="14949" y="65780"/>
                  </a:cubicBezTo>
                  <a:cubicBezTo>
                    <a:pt x="22663" y="59705"/>
                    <a:pt x="32245" y="56772"/>
                    <a:pt x="41884" y="57476"/>
                  </a:cubicBezTo>
                  <a:cubicBezTo>
                    <a:pt x="47065" y="24682"/>
                    <a:pt x="75543" y="0"/>
                    <a:pt x="109183" y="0"/>
                  </a:cubicBezTo>
                  <a:cubicBezTo>
                    <a:pt x="109488" y="0"/>
                    <a:pt x="109793" y="0"/>
                    <a:pt x="110117" y="0"/>
                  </a:cubicBezTo>
                  <a:cubicBezTo>
                    <a:pt x="110250" y="0"/>
                    <a:pt x="110384" y="0"/>
                    <a:pt x="110517" y="0"/>
                  </a:cubicBezTo>
                  <a:cubicBezTo>
                    <a:pt x="135337" y="0"/>
                    <a:pt x="158634" y="13750"/>
                    <a:pt x="170750" y="35385"/>
                  </a:cubicBezTo>
                  <a:cubicBezTo>
                    <a:pt x="183093" y="35594"/>
                    <a:pt x="195113" y="40412"/>
                    <a:pt x="204180" y="48887"/>
                  </a:cubicBezTo>
                  <a:cubicBezTo>
                    <a:pt x="214066" y="58143"/>
                    <a:pt x="219839" y="71189"/>
                    <a:pt x="220048" y="84729"/>
                  </a:cubicBezTo>
                  <a:cubicBezTo>
                    <a:pt x="220639" y="103240"/>
                    <a:pt x="210085" y="120305"/>
                    <a:pt x="193189" y="128113"/>
                  </a:cubicBezTo>
                  <a:cubicBezTo>
                    <a:pt x="190560" y="129332"/>
                    <a:pt x="187455" y="128189"/>
                    <a:pt x="186236" y="125561"/>
                  </a:cubicBezTo>
                  <a:cubicBezTo>
                    <a:pt x="185017" y="122933"/>
                    <a:pt x="186160" y="119828"/>
                    <a:pt x="188788" y="118610"/>
                  </a:cubicBezTo>
                  <a:cubicBezTo>
                    <a:pt x="201857" y="112572"/>
                    <a:pt x="210009" y="99374"/>
                    <a:pt x="209552" y="84977"/>
                  </a:cubicBezTo>
                  <a:cubicBezTo>
                    <a:pt x="209400" y="74178"/>
                    <a:pt x="204809" y="63856"/>
                    <a:pt x="196999" y="56543"/>
                  </a:cubicBezTo>
                  <a:cubicBezTo>
                    <a:pt x="189188" y="49230"/>
                    <a:pt x="178578" y="45345"/>
                    <a:pt x="167873" y="45916"/>
                  </a:cubicBezTo>
                  <a:cubicBezTo>
                    <a:pt x="165835" y="46050"/>
                    <a:pt x="163835" y="44888"/>
                    <a:pt x="162901" y="43022"/>
                  </a:cubicBezTo>
                  <a:cubicBezTo>
                    <a:pt x="153072" y="23234"/>
                    <a:pt x="132480" y="10494"/>
                    <a:pt x="110384" y="10494"/>
                  </a:cubicBezTo>
                  <a:cubicBezTo>
                    <a:pt x="110269" y="10494"/>
                    <a:pt x="110155" y="10494"/>
                    <a:pt x="110041" y="10494"/>
                  </a:cubicBezTo>
                  <a:cubicBezTo>
                    <a:pt x="109774" y="10494"/>
                    <a:pt x="109508" y="10494"/>
                    <a:pt x="109259" y="10494"/>
                  </a:cubicBezTo>
                  <a:cubicBezTo>
                    <a:pt x="79105" y="10494"/>
                    <a:pt x="53923" y="33766"/>
                    <a:pt x="51656" y="63818"/>
                  </a:cubicBezTo>
                  <a:cubicBezTo>
                    <a:pt x="51541" y="65323"/>
                    <a:pt x="50780" y="66713"/>
                    <a:pt x="49560" y="67627"/>
                  </a:cubicBezTo>
                  <a:cubicBezTo>
                    <a:pt x="48341" y="68541"/>
                    <a:pt x="46779" y="68865"/>
                    <a:pt x="45312" y="68541"/>
                  </a:cubicBezTo>
                  <a:cubicBezTo>
                    <a:pt x="36893" y="66694"/>
                    <a:pt x="28168" y="68694"/>
                    <a:pt x="21406" y="74026"/>
                  </a:cubicBezTo>
                  <a:cubicBezTo>
                    <a:pt x="14644" y="79359"/>
                    <a:pt x="10663" y="87357"/>
                    <a:pt x="10492" y="95985"/>
                  </a:cubicBezTo>
                  <a:cubicBezTo>
                    <a:pt x="9825" y="108497"/>
                    <a:pt x="18111" y="119371"/>
                    <a:pt x="30188" y="122018"/>
                  </a:cubicBezTo>
                  <a:cubicBezTo>
                    <a:pt x="33007" y="122647"/>
                    <a:pt x="34797" y="125427"/>
                    <a:pt x="34188" y="128246"/>
                  </a:cubicBezTo>
                  <a:cubicBezTo>
                    <a:pt x="33674" y="130684"/>
                    <a:pt x="31502" y="132341"/>
                    <a:pt x="29101" y="132341"/>
                  </a:cubicBezTo>
                  <a:close/>
                </a:path>
              </a:pathLst>
            </a:custGeom>
            <a:grpFill/>
            <a:ln w="19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9" name="Freihandform 1904">
              <a:extLst>
                <a:ext uri="{FF2B5EF4-FFF2-40B4-BE49-F238E27FC236}">
                  <a16:creationId xmlns:a16="http://schemas.microsoft.com/office/drawing/2014/main" id="{F08CE11E-8AC5-46FB-A2DC-AB524A02E806}"/>
                </a:ext>
              </a:extLst>
            </p:cNvPr>
            <p:cNvSpPr/>
            <p:nvPr/>
          </p:nvSpPr>
          <p:spPr>
            <a:xfrm>
              <a:off x="9289677" y="4289363"/>
              <a:ext cx="220071" cy="210423"/>
            </a:xfrm>
            <a:custGeom>
              <a:avLst/>
              <a:gdLst>
                <a:gd name="connsiteX0" fmla="*/ 95772 w 220071"/>
                <a:gd name="connsiteY0" fmla="*/ 210423 h 210423"/>
                <a:gd name="connsiteX1" fmla="*/ 94040 w 220071"/>
                <a:gd name="connsiteY1" fmla="*/ 210118 h 210423"/>
                <a:gd name="connsiteX2" fmla="*/ 90534 w 220071"/>
                <a:gd name="connsiteY2" fmla="*/ 205186 h 210423"/>
                <a:gd name="connsiteX3" fmla="*/ 90534 w 220071"/>
                <a:gd name="connsiteY3" fmla="*/ 153290 h 210423"/>
                <a:gd name="connsiteX4" fmla="*/ 70762 w 220071"/>
                <a:gd name="connsiteY4" fmla="*/ 153290 h 210423"/>
                <a:gd name="connsiteX5" fmla="*/ 62762 w 220071"/>
                <a:gd name="connsiteY5" fmla="*/ 148167 h 210423"/>
                <a:gd name="connsiteX6" fmla="*/ 64056 w 220071"/>
                <a:gd name="connsiteY6" fmla="*/ 138778 h 210423"/>
                <a:gd name="connsiteX7" fmla="*/ 120250 w 220071"/>
                <a:gd name="connsiteY7" fmla="*/ 68599 h 210423"/>
                <a:gd name="connsiteX8" fmla="*/ 126080 w 220071"/>
                <a:gd name="connsiteY8" fmla="*/ 66923 h 210423"/>
                <a:gd name="connsiteX9" fmla="*/ 129584 w 220071"/>
                <a:gd name="connsiteY9" fmla="*/ 71855 h 210423"/>
                <a:gd name="connsiteX10" fmla="*/ 129584 w 220071"/>
                <a:gd name="connsiteY10" fmla="*/ 123751 h 210423"/>
                <a:gd name="connsiteX11" fmla="*/ 149358 w 220071"/>
                <a:gd name="connsiteY11" fmla="*/ 123751 h 210423"/>
                <a:gd name="connsiteX12" fmla="*/ 157358 w 220071"/>
                <a:gd name="connsiteY12" fmla="*/ 128855 h 210423"/>
                <a:gd name="connsiteX13" fmla="*/ 156082 w 220071"/>
                <a:gd name="connsiteY13" fmla="*/ 138263 h 210423"/>
                <a:gd name="connsiteX14" fmla="*/ 99887 w 220071"/>
                <a:gd name="connsiteY14" fmla="*/ 208423 h 210423"/>
                <a:gd name="connsiteX15" fmla="*/ 95772 w 220071"/>
                <a:gd name="connsiteY15" fmla="*/ 210423 h 210423"/>
                <a:gd name="connsiteX16" fmla="*/ 74248 w 220071"/>
                <a:gd name="connsiteY16" fmla="*/ 142815 h 210423"/>
                <a:gd name="connsiteX17" fmla="*/ 95772 w 220071"/>
                <a:gd name="connsiteY17" fmla="*/ 142815 h 210423"/>
                <a:gd name="connsiteX18" fmla="*/ 101011 w 220071"/>
                <a:gd name="connsiteY18" fmla="*/ 148052 h 210423"/>
                <a:gd name="connsiteX19" fmla="*/ 101011 w 220071"/>
                <a:gd name="connsiteY19" fmla="*/ 190274 h 210423"/>
                <a:gd name="connsiteX20" fmla="*/ 145872 w 220071"/>
                <a:gd name="connsiteY20" fmla="*/ 134264 h 210423"/>
                <a:gd name="connsiteX21" fmla="*/ 124346 w 220071"/>
                <a:gd name="connsiteY21" fmla="*/ 134264 h 210423"/>
                <a:gd name="connsiteX22" fmla="*/ 119107 w 220071"/>
                <a:gd name="connsiteY22" fmla="*/ 129027 h 210423"/>
                <a:gd name="connsiteX23" fmla="*/ 119107 w 220071"/>
                <a:gd name="connsiteY23" fmla="*/ 86805 h 210423"/>
                <a:gd name="connsiteX24" fmla="*/ 74248 w 220071"/>
                <a:gd name="connsiteY24" fmla="*/ 142815 h 210423"/>
                <a:gd name="connsiteX25" fmla="*/ 72172 w 220071"/>
                <a:gd name="connsiteY25" fmla="*/ 145386 h 210423"/>
                <a:gd name="connsiteX26" fmla="*/ 72133 w 220071"/>
                <a:gd name="connsiteY26" fmla="*/ 145443 h 210423"/>
                <a:gd name="connsiteX27" fmla="*/ 72172 w 220071"/>
                <a:gd name="connsiteY27" fmla="*/ 145386 h 210423"/>
                <a:gd name="connsiteX28" fmla="*/ 147986 w 220071"/>
                <a:gd name="connsiteY28" fmla="*/ 131636 h 210423"/>
                <a:gd name="connsiteX29" fmla="*/ 147948 w 220071"/>
                <a:gd name="connsiteY29" fmla="*/ 131693 h 210423"/>
                <a:gd name="connsiteX30" fmla="*/ 147986 w 220071"/>
                <a:gd name="connsiteY30" fmla="*/ 131636 h 210423"/>
                <a:gd name="connsiteX31" fmla="*/ 29101 w 220071"/>
                <a:gd name="connsiteY31" fmla="*/ 132341 h 210423"/>
                <a:gd name="connsiteX32" fmla="*/ 27978 w 220071"/>
                <a:gd name="connsiteY32" fmla="*/ 132226 h 210423"/>
                <a:gd name="connsiteX33" fmla="*/ 52 w 220071"/>
                <a:gd name="connsiteY33" fmla="*/ 95584 h 210423"/>
                <a:gd name="connsiteX34" fmla="*/ 14949 w 220071"/>
                <a:gd name="connsiteY34" fmla="*/ 65780 h 210423"/>
                <a:gd name="connsiteX35" fmla="*/ 41884 w 220071"/>
                <a:gd name="connsiteY35" fmla="*/ 57476 h 210423"/>
                <a:gd name="connsiteX36" fmla="*/ 109183 w 220071"/>
                <a:gd name="connsiteY36" fmla="*/ 0 h 210423"/>
                <a:gd name="connsiteX37" fmla="*/ 110117 w 220071"/>
                <a:gd name="connsiteY37" fmla="*/ 0 h 210423"/>
                <a:gd name="connsiteX38" fmla="*/ 110517 w 220071"/>
                <a:gd name="connsiteY38" fmla="*/ 0 h 210423"/>
                <a:gd name="connsiteX39" fmla="*/ 170750 w 220071"/>
                <a:gd name="connsiteY39" fmla="*/ 35385 h 210423"/>
                <a:gd name="connsiteX40" fmla="*/ 204180 w 220071"/>
                <a:gd name="connsiteY40" fmla="*/ 48887 h 210423"/>
                <a:gd name="connsiteX41" fmla="*/ 220048 w 220071"/>
                <a:gd name="connsiteY41" fmla="*/ 84729 h 210423"/>
                <a:gd name="connsiteX42" fmla="*/ 193189 w 220071"/>
                <a:gd name="connsiteY42" fmla="*/ 128113 h 210423"/>
                <a:gd name="connsiteX43" fmla="*/ 186236 w 220071"/>
                <a:gd name="connsiteY43" fmla="*/ 125561 h 210423"/>
                <a:gd name="connsiteX44" fmla="*/ 188788 w 220071"/>
                <a:gd name="connsiteY44" fmla="*/ 118610 h 210423"/>
                <a:gd name="connsiteX45" fmla="*/ 209552 w 220071"/>
                <a:gd name="connsiteY45" fmla="*/ 84977 h 210423"/>
                <a:gd name="connsiteX46" fmla="*/ 196999 w 220071"/>
                <a:gd name="connsiteY46" fmla="*/ 56543 h 210423"/>
                <a:gd name="connsiteX47" fmla="*/ 167873 w 220071"/>
                <a:gd name="connsiteY47" fmla="*/ 45916 h 210423"/>
                <a:gd name="connsiteX48" fmla="*/ 162901 w 220071"/>
                <a:gd name="connsiteY48" fmla="*/ 43022 h 210423"/>
                <a:gd name="connsiteX49" fmla="*/ 110384 w 220071"/>
                <a:gd name="connsiteY49" fmla="*/ 10494 h 210423"/>
                <a:gd name="connsiteX50" fmla="*/ 110041 w 220071"/>
                <a:gd name="connsiteY50" fmla="*/ 10494 h 210423"/>
                <a:gd name="connsiteX51" fmla="*/ 109259 w 220071"/>
                <a:gd name="connsiteY51" fmla="*/ 10494 h 210423"/>
                <a:gd name="connsiteX52" fmla="*/ 51656 w 220071"/>
                <a:gd name="connsiteY52" fmla="*/ 63818 h 210423"/>
                <a:gd name="connsiteX53" fmla="*/ 49560 w 220071"/>
                <a:gd name="connsiteY53" fmla="*/ 67627 h 210423"/>
                <a:gd name="connsiteX54" fmla="*/ 45312 w 220071"/>
                <a:gd name="connsiteY54" fmla="*/ 68541 h 210423"/>
                <a:gd name="connsiteX55" fmla="*/ 21406 w 220071"/>
                <a:gd name="connsiteY55" fmla="*/ 74026 h 210423"/>
                <a:gd name="connsiteX56" fmla="*/ 10492 w 220071"/>
                <a:gd name="connsiteY56" fmla="*/ 95985 h 210423"/>
                <a:gd name="connsiteX57" fmla="*/ 30188 w 220071"/>
                <a:gd name="connsiteY57" fmla="*/ 122018 h 210423"/>
                <a:gd name="connsiteX58" fmla="*/ 34188 w 220071"/>
                <a:gd name="connsiteY58" fmla="*/ 128246 h 210423"/>
                <a:gd name="connsiteX59" fmla="*/ 29101 w 220071"/>
                <a:gd name="connsiteY59" fmla="*/ 132341 h 210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220071" h="210423">
                  <a:moveTo>
                    <a:pt x="95772" y="210423"/>
                  </a:moveTo>
                  <a:cubicBezTo>
                    <a:pt x="95201" y="210423"/>
                    <a:pt x="94611" y="210328"/>
                    <a:pt x="94040" y="210118"/>
                  </a:cubicBezTo>
                  <a:cubicBezTo>
                    <a:pt x="91944" y="209376"/>
                    <a:pt x="90534" y="207395"/>
                    <a:pt x="90534" y="205186"/>
                  </a:cubicBezTo>
                  <a:lnTo>
                    <a:pt x="90534" y="153290"/>
                  </a:lnTo>
                  <a:lnTo>
                    <a:pt x="70762" y="153290"/>
                  </a:lnTo>
                  <a:cubicBezTo>
                    <a:pt x="67333" y="153290"/>
                    <a:pt x="64190" y="151271"/>
                    <a:pt x="62762" y="148167"/>
                  </a:cubicBezTo>
                  <a:cubicBezTo>
                    <a:pt x="61333" y="145062"/>
                    <a:pt x="61828" y="141368"/>
                    <a:pt x="64056" y="138778"/>
                  </a:cubicBezTo>
                  <a:lnTo>
                    <a:pt x="120250" y="68599"/>
                  </a:lnTo>
                  <a:cubicBezTo>
                    <a:pt x="121641" y="66865"/>
                    <a:pt x="123965" y="66199"/>
                    <a:pt x="126080" y="66923"/>
                  </a:cubicBezTo>
                  <a:cubicBezTo>
                    <a:pt x="128175" y="67665"/>
                    <a:pt x="129584" y="69646"/>
                    <a:pt x="129584" y="71855"/>
                  </a:cubicBezTo>
                  <a:lnTo>
                    <a:pt x="129584" y="123751"/>
                  </a:lnTo>
                  <a:lnTo>
                    <a:pt x="149358" y="123751"/>
                  </a:lnTo>
                  <a:cubicBezTo>
                    <a:pt x="152786" y="123751"/>
                    <a:pt x="155910" y="125751"/>
                    <a:pt x="157358" y="128855"/>
                  </a:cubicBezTo>
                  <a:cubicBezTo>
                    <a:pt x="158786" y="131960"/>
                    <a:pt x="158292" y="135654"/>
                    <a:pt x="156082" y="138263"/>
                  </a:cubicBezTo>
                  <a:lnTo>
                    <a:pt x="99887" y="208423"/>
                  </a:lnTo>
                  <a:cubicBezTo>
                    <a:pt x="98840" y="209719"/>
                    <a:pt x="97335" y="210423"/>
                    <a:pt x="95772" y="210423"/>
                  </a:cubicBezTo>
                  <a:close/>
                  <a:moveTo>
                    <a:pt x="74248" y="142815"/>
                  </a:moveTo>
                  <a:lnTo>
                    <a:pt x="95772" y="142815"/>
                  </a:lnTo>
                  <a:cubicBezTo>
                    <a:pt x="98668" y="142815"/>
                    <a:pt x="101011" y="145158"/>
                    <a:pt x="101011" y="148052"/>
                  </a:cubicBezTo>
                  <a:lnTo>
                    <a:pt x="101011" y="190274"/>
                  </a:lnTo>
                  <a:lnTo>
                    <a:pt x="145872" y="134264"/>
                  </a:lnTo>
                  <a:lnTo>
                    <a:pt x="124346" y="134264"/>
                  </a:lnTo>
                  <a:cubicBezTo>
                    <a:pt x="121451" y="134264"/>
                    <a:pt x="119107" y="131922"/>
                    <a:pt x="119107" y="129027"/>
                  </a:cubicBezTo>
                  <a:lnTo>
                    <a:pt x="119107" y="86805"/>
                  </a:lnTo>
                  <a:lnTo>
                    <a:pt x="74248" y="142815"/>
                  </a:lnTo>
                  <a:close/>
                  <a:moveTo>
                    <a:pt x="72172" y="145386"/>
                  </a:moveTo>
                  <a:lnTo>
                    <a:pt x="72133" y="145443"/>
                  </a:lnTo>
                  <a:cubicBezTo>
                    <a:pt x="72152" y="145424"/>
                    <a:pt x="72172" y="145405"/>
                    <a:pt x="72172" y="145386"/>
                  </a:cubicBezTo>
                  <a:close/>
                  <a:moveTo>
                    <a:pt x="147986" y="131636"/>
                  </a:moveTo>
                  <a:cubicBezTo>
                    <a:pt x="147967" y="131655"/>
                    <a:pt x="147967" y="131674"/>
                    <a:pt x="147948" y="131693"/>
                  </a:cubicBezTo>
                  <a:lnTo>
                    <a:pt x="147986" y="131636"/>
                  </a:lnTo>
                  <a:close/>
                  <a:moveTo>
                    <a:pt x="29101" y="132341"/>
                  </a:moveTo>
                  <a:cubicBezTo>
                    <a:pt x="28721" y="132341"/>
                    <a:pt x="28359" y="132302"/>
                    <a:pt x="27978" y="132226"/>
                  </a:cubicBezTo>
                  <a:cubicBezTo>
                    <a:pt x="10872" y="128474"/>
                    <a:pt x="-881" y="113067"/>
                    <a:pt x="52" y="95584"/>
                  </a:cubicBezTo>
                  <a:cubicBezTo>
                    <a:pt x="281" y="83986"/>
                    <a:pt x="5710" y="73055"/>
                    <a:pt x="14949" y="65780"/>
                  </a:cubicBezTo>
                  <a:cubicBezTo>
                    <a:pt x="22663" y="59705"/>
                    <a:pt x="32245" y="56772"/>
                    <a:pt x="41884" y="57476"/>
                  </a:cubicBezTo>
                  <a:cubicBezTo>
                    <a:pt x="47065" y="24682"/>
                    <a:pt x="75543" y="0"/>
                    <a:pt x="109183" y="0"/>
                  </a:cubicBezTo>
                  <a:cubicBezTo>
                    <a:pt x="109488" y="0"/>
                    <a:pt x="109793" y="0"/>
                    <a:pt x="110117" y="0"/>
                  </a:cubicBezTo>
                  <a:cubicBezTo>
                    <a:pt x="110250" y="0"/>
                    <a:pt x="110384" y="0"/>
                    <a:pt x="110517" y="0"/>
                  </a:cubicBezTo>
                  <a:cubicBezTo>
                    <a:pt x="135337" y="0"/>
                    <a:pt x="158634" y="13750"/>
                    <a:pt x="170750" y="35385"/>
                  </a:cubicBezTo>
                  <a:cubicBezTo>
                    <a:pt x="183093" y="35594"/>
                    <a:pt x="195113" y="40412"/>
                    <a:pt x="204180" y="48887"/>
                  </a:cubicBezTo>
                  <a:cubicBezTo>
                    <a:pt x="214066" y="58143"/>
                    <a:pt x="219839" y="71189"/>
                    <a:pt x="220048" y="84729"/>
                  </a:cubicBezTo>
                  <a:cubicBezTo>
                    <a:pt x="220639" y="103240"/>
                    <a:pt x="210085" y="120305"/>
                    <a:pt x="193189" y="128113"/>
                  </a:cubicBezTo>
                  <a:cubicBezTo>
                    <a:pt x="190560" y="129332"/>
                    <a:pt x="187455" y="128189"/>
                    <a:pt x="186236" y="125561"/>
                  </a:cubicBezTo>
                  <a:cubicBezTo>
                    <a:pt x="185017" y="122933"/>
                    <a:pt x="186160" y="119828"/>
                    <a:pt x="188788" y="118610"/>
                  </a:cubicBezTo>
                  <a:cubicBezTo>
                    <a:pt x="201857" y="112572"/>
                    <a:pt x="210009" y="99374"/>
                    <a:pt x="209552" y="84977"/>
                  </a:cubicBezTo>
                  <a:cubicBezTo>
                    <a:pt x="209400" y="74178"/>
                    <a:pt x="204809" y="63856"/>
                    <a:pt x="196999" y="56543"/>
                  </a:cubicBezTo>
                  <a:cubicBezTo>
                    <a:pt x="189188" y="49230"/>
                    <a:pt x="178578" y="45345"/>
                    <a:pt x="167873" y="45916"/>
                  </a:cubicBezTo>
                  <a:cubicBezTo>
                    <a:pt x="165835" y="46050"/>
                    <a:pt x="163835" y="44888"/>
                    <a:pt x="162901" y="43022"/>
                  </a:cubicBezTo>
                  <a:cubicBezTo>
                    <a:pt x="153072" y="23234"/>
                    <a:pt x="132480" y="10494"/>
                    <a:pt x="110384" y="10494"/>
                  </a:cubicBezTo>
                  <a:cubicBezTo>
                    <a:pt x="110269" y="10494"/>
                    <a:pt x="110155" y="10494"/>
                    <a:pt x="110041" y="10494"/>
                  </a:cubicBezTo>
                  <a:cubicBezTo>
                    <a:pt x="109774" y="10494"/>
                    <a:pt x="109508" y="10494"/>
                    <a:pt x="109259" y="10494"/>
                  </a:cubicBezTo>
                  <a:cubicBezTo>
                    <a:pt x="79105" y="10494"/>
                    <a:pt x="53923" y="33766"/>
                    <a:pt x="51656" y="63818"/>
                  </a:cubicBezTo>
                  <a:cubicBezTo>
                    <a:pt x="51541" y="65323"/>
                    <a:pt x="50780" y="66713"/>
                    <a:pt x="49560" y="67627"/>
                  </a:cubicBezTo>
                  <a:cubicBezTo>
                    <a:pt x="48341" y="68541"/>
                    <a:pt x="46779" y="68865"/>
                    <a:pt x="45312" y="68541"/>
                  </a:cubicBezTo>
                  <a:cubicBezTo>
                    <a:pt x="36893" y="66694"/>
                    <a:pt x="28168" y="68694"/>
                    <a:pt x="21406" y="74026"/>
                  </a:cubicBezTo>
                  <a:cubicBezTo>
                    <a:pt x="14644" y="79359"/>
                    <a:pt x="10663" y="87357"/>
                    <a:pt x="10492" y="95985"/>
                  </a:cubicBezTo>
                  <a:cubicBezTo>
                    <a:pt x="9825" y="108497"/>
                    <a:pt x="18111" y="119371"/>
                    <a:pt x="30188" y="122018"/>
                  </a:cubicBezTo>
                  <a:cubicBezTo>
                    <a:pt x="33007" y="122647"/>
                    <a:pt x="34797" y="125427"/>
                    <a:pt x="34188" y="128246"/>
                  </a:cubicBezTo>
                  <a:cubicBezTo>
                    <a:pt x="33674" y="130684"/>
                    <a:pt x="31502" y="132341"/>
                    <a:pt x="29101" y="132341"/>
                  </a:cubicBezTo>
                  <a:close/>
                </a:path>
              </a:pathLst>
            </a:custGeom>
            <a:grpFill/>
            <a:ln w="19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30" name="Grafik 5">
            <a:extLst>
              <a:ext uri="{FF2B5EF4-FFF2-40B4-BE49-F238E27FC236}">
                <a16:creationId xmlns:a16="http://schemas.microsoft.com/office/drawing/2014/main" id="{AA294727-C031-4420-A4DA-0FED72CBF45D}"/>
              </a:ext>
            </a:extLst>
          </p:cNvPr>
          <p:cNvGrpSpPr>
            <a:grpSpLocks noChangeAspect="1"/>
          </p:cNvGrpSpPr>
          <p:nvPr/>
        </p:nvGrpSpPr>
        <p:grpSpPr>
          <a:xfrm>
            <a:off x="7891089" y="2587782"/>
            <a:ext cx="1076742" cy="1029532"/>
            <a:chOff x="9289677" y="4289363"/>
            <a:chExt cx="220071" cy="210423"/>
          </a:xfrm>
          <a:solidFill>
            <a:srgbClr val="ABB5AB"/>
          </a:solidFill>
        </p:grpSpPr>
        <p:sp>
          <p:nvSpPr>
            <p:cNvPr id="31" name="Freihandform 1903">
              <a:extLst>
                <a:ext uri="{FF2B5EF4-FFF2-40B4-BE49-F238E27FC236}">
                  <a16:creationId xmlns:a16="http://schemas.microsoft.com/office/drawing/2014/main" id="{A36499AD-83D1-478F-82A7-693385D3DAF3}"/>
                </a:ext>
              </a:extLst>
            </p:cNvPr>
            <p:cNvSpPr/>
            <p:nvPr/>
          </p:nvSpPr>
          <p:spPr>
            <a:xfrm>
              <a:off x="9289677" y="4289363"/>
              <a:ext cx="220071" cy="210423"/>
            </a:xfrm>
            <a:custGeom>
              <a:avLst/>
              <a:gdLst>
                <a:gd name="connsiteX0" fmla="*/ 95772 w 220071"/>
                <a:gd name="connsiteY0" fmla="*/ 210423 h 210423"/>
                <a:gd name="connsiteX1" fmla="*/ 94040 w 220071"/>
                <a:gd name="connsiteY1" fmla="*/ 210118 h 210423"/>
                <a:gd name="connsiteX2" fmla="*/ 90534 w 220071"/>
                <a:gd name="connsiteY2" fmla="*/ 205186 h 210423"/>
                <a:gd name="connsiteX3" fmla="*/ 90534 w 220071"/>
                <a:gd name="connsiteY3" fmla="*/ 153290 h 210423"/>
                <a:gd name="connsiteX4" fmla="*/ 70762 w 220071"/>
                <a:gd name="connsiteY4" fmla="*/ 153290 h 210423"/>
                <a:gd name="connsiteX5" fmla="*/ 62762 w 220071"/>
                <a:gd name="connsiteY5" fmla="*/ 148167 h 210423"/>
                <a:gd name="connsiteX6" fmla="*/ 64056 w 220071"/>
                <a:gd name="connsiteY6" fmla="*/ 138778 h 210423"/>
                <a:gd name="connsiteX7" fmla="*/ 120250 w 220071"/>
                <a:gd name="connsiteY7" fmla="*/ 68599 h 210423"/>
                <a:gd name="connsiteX8" fmla="*/ 126080 w 220071"/>
                <a:gd name="connsiteY8" fmla="*/ 66923 h 210423"/>
                <a:gd name="connsiteX9" fmla="*/ 129584 w 220071"/>
                <a:gd name="connsiteY9" fmla="*/ 71855 h 210423"/>
                <a:gd name="connsiteX10" fmla="*/ 129584 w 220071"/>
                <a:gd name="connsiteY10" fmla="*/ 123751 h 210423"/>
                <a:gd name="connsiteX11" fmla="*/ 149358 w 220071"/>
                <a:gd name="connsiteY11" fmla="*/ 123751 h 210423"/>
                <a:gd name="connsiteX12" fmla="*/ 157358 w 220071"/>
                <a:gd name="connsiteY12" fmla="*/ 128855 h 210423"/>
                <a:gd name="connsiteX13" fmla="*/ 156082 w 220071"/>
                <a:gd name="connsiteY13" fmla="*/ 138263 h 210423"/>
                <a:gd name="connsiteX14" fmla="*/ 99887 w 220071"/>
                <a:gd name="connsiteY14" fmla="*/ 208423 h 210423"/>
                <a:gd name="connsiteX15" fmla="*/ 95772 w 220071"/>
                <a:gd name="connsiteY15" fmla="*/ 210423 h 210423"/>
                <a:gd name="connsiteX16" fmla="*/ 74248 w 220071"/>
                <a:gd name="connsiteY16" fmla="*/ 142815 h 210423"/>
                <a:gd name="connsiteX17" fmla="*/ 95772 w 220071"/>
                <a:gd name="connsiteY17" fmla="*/ 142815 h 210423"/>
                <a:gd name="connsiteX18" fmla="*/ 101011 w 220071"/>
                <a:gd name="connsiteY18" fmla="*/ 148052 h 210423"/>
                <a:gd name="connsiteX19" fmla="*/ 101011 w 220071"/>
                <a:gd name="connsiteY19" fmla="*/ 190274 h 210423"/>
                <a:gd name="connsiteX20" fmla="*/ 145872 w 220071"/>
                <a:gd name="connsiteY20" fmla="*/ 134264 h 210423"/>
                <a:gd name="connsiteX21" fmla="*/ 124346 w 220071"/>
                <a:gd name="connsiteY21" fmla="*/ 134264 h 210423"/>
                <a:gd name="connsiteX22" fmla="*/ 119107 w 220071"/>
                <a:gd name="connsiteY22" fmla="*/ 129027 h 210423"/>
                <a:gd name="connsiteX23" fmla="*/ 119107 w 220071"/>
                <a:gd name="connsiteY23" fmla="*/ 86805 h 210423"/>
                <a:gd name="connsiteX24" fmla="*/ 74248 w 220071"/>
                <a:gd name="connsiteY24" fmla="*/ 142815 h 210423"/>
                <a:gd name="connsiteX25" fmla="*/ 72172 w 220071"/>
                <a:gd name="connsiteY25" fmla="*/ 145386 h 210423"/>
                <a:gd name="connsiteX26" fmla="*/ 72133 w 220071"/>
                <a:gd name="connsiteY26" fmla="*/ 145443 h 210423"/>
                <a:gd name="connsiteX27" fmla="*/ 72172 w 220071"/>
                <a:gd name="connsiteY27" fmla="*/ 145386 h 210423"/>
                <a:gd name="connsiteX28" fmla="*/ 147986 w 220071"/>
                <a:gd name="connsiteY28" fmla="*/ 131636 h 210423"/>
                <a:gd name="connsiteX29" fmla="*/ 147948 w 220071"/>
                <a:gd name="connsiteY29" fmla="*/ 131693 h 210423"/>
                <a:gd name="connsiteX30" fmla="*/ 147986 w 220071"/>
                <a:gd name="connsiteY30" fmla="*/ 131636 h 210423"/>
                <a:gd name="connsiteX31" fmla="*/ 29101 w 220071"/>
                <a:gd name="connsiteY31" fmla="*/ 132341 h 210423"/>
                <a:gd name="connsiteX32" fmla="*/ 27978 w 220071"/>
                <a:gd name="connsiteY32" fmla="*/ 132226 h 210423"/>
                <a:gd name="connsiteX33" fmla="*/ 52 w 220071"/>
                <a:gd name="connsiteY33" fmla="*/ 95584 h 210423"/>
                <a:gd name="connsiteX34" fmla="*/ 14949 w 220071"/>
                <a:gd name="connsiteY34" fmla="*/ 65780 h 210423"/>
                <a:gd name="connsiteX35" fmla="*/ 41884 w 220071"/>
                <a:gd name="connsiteY35" fmla="*/ 57476 h 210423"/>
                <a:gd name="connsiteX36" fmla="*/ 109183 w 220071"/>
                <a:gd name="connsiteY36" fmla="*/ 0 h 210423"/>
                <a:gd name="connsiteX37" fmla="*/ 110117 w 220071"/>
                <a:gd name="connsiteY37" fmla="*/ 0 h 210423"/>
                <a:gd name="connsiteX38" fmla="*/ 110517 w 220071"/>
                <a:gd name="connsiteY38" fmla="*/ 0 h 210423"/>
                <a:gd name="connsiteX39" fmla="*/ 170750 w 220071"/>
                <a:gd name="connsiteY39" fmla="*/ 35385 h 210423"/>
                <a:gd name="connsiteX40" fmla="*/ 204180 w 220071"/>
                <a:gd name="connsiteY40" fmla="*/ 48887 h 210423"/>
                <a:gd name="connsiteX41" fmla="*/ 220048 w 220071"/>
                <a:gd name="connsiteY41" fmla="*/ 84729 h 210423"/>
                <a:gd name="connsiteX42" fmla="*/ 193189 w 220071"/>
                <a:gd name="connsiteY42" fmla="*/ 128113 h 210423"/>
                <a:gd name="connsiteX43" fmla="*/ 186236 w 220071"/>
                <a:gd name="connsiteY43" fmla="*/ 125561 h 210423"/>
                <a:gd name="connsiteX44" fmla="*/ 188788 w 220071"/>
                <a:gd name="connsiteY44" fmla="*/ 118610 h 210423"/>
                <a:gd name="connsiteX45" fmla="*/ 209552 w 220071"/>
                <a:gd name="connsiteY45" fmla="*/ 84977 h 210423"/>
                <a:gd name="connsiteX46" fmla="*/ 196999 w 220071"/>
                <a:gd name="connsiteY46" fmla="*/ 56543 h 210423"/>
                <a:gd name="connsiteX47" fmla="*/ 167873 w 220071"/>
                <a:gd name="connsiteY47" fmla="*/ 45916 h 210423"/>
                <a:gd name="connsiteX48" fmla="*/ 162901 w 220071"/>
                <a:gd name="connsiteY48" fmla="*/ 43022 h 210423"/>
                <a:gd name="connsiteX49" fmla="*/ 110384 w 220071"/>
                <a:gd name="connsiteY49" fmla="*/ 10494 h 210423"/>
                <a:gd name="connsiteX50" fmla="*/ 110041 w 220071"/>
                <a:gd name="connsiteY50" fmla="*/ 10494 h 210423"/>
                <a:gd name="connsiteX51" fmla="*/ 109259 w 220071"/>
                <a:gd name="connsiteY51" fmla="*/ 10494 h 210423"/>
                <a:gd name="connsiteX52" fmla="*/ 51656 w 220071"/>
                <a:gd name="connsiteY52" fmla="*/ 63818 h 210423"/>
                <a:gd name="connsiteX53" fmla="*/ 49560 w 220071"/>
                <a:gd name="connsiteY53" fmla="*/ 67627 h 210423"/>
                <a:gd name="connsiteX54" fmla="*/ 45312 w 220071"/>
                <a:gd name="connsiteY54" fmla="*/ 68541 h 210423"/>
                <a:gd name="connsiteX55" fmla="*/ 21406 w 220071"/>
                <a:gd name="connsiteY55" fmla="*/ 74026 h 210423"/>
                <a:gd name="connsiteX56" fmla="*/ 10492 w 220071"/>
                <a:gd name="connsiteY56" fmla="*/ 95985 h 210423"/>
                <a:gd name="connsiteX57" fmla="*/ 30188 w 220071"/>
                <a:gd name="connsiteY57" fmla="*/ 122018 h 210423"/>
                <a:gd name="connsiteX58" fmla="*/ 34188 w 220071"/>
                <a:gd name="connsiteY58" fmla="*/ 128246 h 210423"/>
                <a:gd name="connsiteX59" fmla="*/ 29101 w 220071"/>
                <a:gd name="connsiteY59" fmla="*/ 132341 h 210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220071" h="210423">
                  <a:moveTo>
                    <a:pt x="95772" y="210423"/>
                  </a:moveTo>
                  <a:cubicBezTo>
                    <a:pt x="95201" y="210423"/>
                    <a:pt x="94611" y="210328"/>
                    <a:pt x="94040" y="210118"/>
                  </a:cubicBezTo>
                  <a:cubicBezTo>
                    <a:pt x="91944" y="209376"/>
                    <a:pt x="90534" y="207395"/>
                    <a:pt x="90534" y="205186"/>
                  </a:cubicBezTo>
                  <a:lnTo>
                    <a:pt x="90534" y="153290"/>
                  </a:lnTo>
                  <a:lnTo>
                    <a:pt x="70762" y="153290"/>
                  </a:lnTo>
                  <a:cubicBezTo>
                    <a:pt x="67333" y="153290"/>
                    <a:pt x="64190" y="151271"/>
                    <a:pt x="62762" y="148167"/>
                  </a:cubicBezTo>
                  <a:cubicBezTo>
                    <a:pt x="61333" y="145062"/>
                    <a:pt x="61828" y="141368"/>
                    <a:pt x="64056" y="138778"/>
                  </a:cubicBezTo>
                  <a:lnTo>
                    <a:pt x="120250" y="68599"/>
                  </a:lnTo>
                  <a:cubicBezTo>
                    <a:pt x="121641" y="66865"/>
                    <a:pt x="123965" y="66199"/>
                    <a:pt x="126080" y="66923"/>
                  </a:cubicBezTo>
                  <a:cubicBezTo>
                    <a:pt x="128175" y="67665"/>
                    <a:pt x="129584" y="69646"/>
                    <a:pt x="129584" y="71855"/>
                  </a:cubicBezTo>
                  <a:lnTo>
                    <a:pt x="129584" y="123751"/>
                  </a:lnTo>
                  <a:lnTo>
                    <a:pt x="149358" y="123751"/>
                  </a:lnTo>
                  <a:cubicBezTo>
                    <a:pt x="152786" y="123751"/>
                    <a:pt x="155910" y="125751"/>
                    <a:pt x="157358" y="128855"/>
                  </a:cubicBezTo>
                  <a:cubicBezTo>
                    <a:pt x="158786" y="131960"/>
                    <a:pt x="158292" y="135654"/>
                    <a:pt x="156082" y="138263"/>
                  </a:cubicBezTo>
                  <a:lnTo>
                    <a:pt x="99887" y="208423"/>
                  </a:lnTo>
                  <a:cubicBezTo>
                    <a:pt x="98840" y="209719"/>
                    <a:pt x="97335" y="210423"/>
                    <a:pt x="95772" y="210423"/>
                  </a:cubicBezTo>
                  <a:close/>
                  <a:moveTo>
                    <a:pt x="74248" y="142815"/>
                  </a:moveTo>
                  <a:lnTo>
                    <a:pt x="95772" y="142815"/>
                  </a:lnTo>
                  <a:cubicBezTo>
                    <a:pt x="98668" y="142815"/>
                    <a:pt x="101011" y="145158"/>
                    <a:pt x="101011" y="148052"/>
                  </a:cubicBezTo>
                  <a:lnTo>
                    <a:pt x="101011" y="190274"/>
                  </a:lnTo>
                  <a:lnTo>
                    <a:pt x="145872" y="134264"/>
                  </a:lnTo>
                  <a:lnTo>
                    <a:pt x="124346" y="134264"/>
                  </a:lnTo>
                  <a:cubicBezTo>
                    <a:pt x="121451" y="134264"/>
                    <a:pt x="119107" y="131922"/>
                    <a:pt x="119107" y="129027"/>
                  </a:cubicBezTo>
                  <a:lnTo>
                    <a:pt x="119107" y="86805"/>
                  </a:lnTo>
                  <a:lnTo>
                    <a:pt x="74248" y="142815"/>
                  </a:lnTo>
                  <a:close/>
                  <a:moveTo>
                    <a:pt x="72172" y="145386"/>
                  </a:moveTo>
                  <a:lnTo>
                    <a:pt x="72133" y="145443"/>
                  </a:lnTo>
                  <a:cubicBezTo>
                    <a:pt x="72152" y="145424"/>
                    <a:pt x="72172" y="145405"/>
                    <a:pt x="72172" y="145386"/>
                  </a:cubicBezTo>
                  <a:close/>
                  <a:moveTo>
                    <a:pt x="147986" y="131636"/>
                  </a:moveTo>
                  <a:cubicBezTo>
                    <a:pt x="147967" y="131655"/>
                    <a:pt x="147967" y="131674"/>
                    <a:pt x="147948" y="131693"/>
                  </a:cubicBezTo>
                  <a:lnTo>
                    <a:pt x="147986" y="131636"/>
                  </a:lnTo>
                  <a:close/>
                  <a:moveTo>
                    <a:pt x="29101" y="132341"/>
                  </a:moveTo>
                  <a:cubicBezTo>
                    <a:pt x="28721" y="132341"/>
                    <a:pt x="28359" y="132302"/>
                    <a:pt x="27978" y="132226"/>
                  </a:cubicBezTo>
                  <a:cubicBezTo>
                    <a:pt x="10872" y="128474"/>
                    <a:pt x="-881" y="113067"/>
                    <a:pt x="52" y="95584"/>
                  </a:cubicBezTo>
                  <a:cubicBezTo>
                    <a:pt x="281" y="83986"/>
                    <a:pt x="5710" y="73055"/>
                    <a:pt x="14949" y="65780"/>
                  </a:cubicBezTo>
                  <a:cubicBezTo>
                    <a:pt x="22663" y="59705"/>
                    <a:pt x="32245" y="56772"/>
                    <a:pt x="41884" y="57476"/>
                  </a:cubicBezTo>
                  <a:cubicBezTo>
                    <a:pt x="47065" y="24682"/>
                    <a:pt x="75543" y="0"/>
                    <a:pt x="109183" y="0"/>
                  </a:cubicBezTo>
                  <a:cubicBezTo>
                    <a:pt x="109488" y="0"/>
                    <a:pt x="109793" y="0"/>
                    <a:pt x="110117" y="0"/>
                  </a:cubicBezTo>
                  <a:cubicBezTo>
                    <a:pt x="110250" y="0"/>
                    <a:pt x="110384" y="0"/>
                    <a:pt x="110517" y="0"/>
                  </a:cubicBezTo>
                  <a:cubicBezTo>
                    <a:pt x="135337" y="0"/>
                    <a:pt x="158634" y="13750"/>
                    <a:pt x="170750" y="35385"/>
                  </a:cubicBezTo>
                  <a:cubicBezTo>
                    <a:pt x="183093" y="35594"/>
                    <a:pt x="195113" y="40412"/>
                    <a:pt x="204180" y="48887"/>
                  </a:cubicBezTo>
                  <a:cubicBezTo>
                    <a:pt x="214066" y="58143"/>
                    <a:pt x="219839" y="71189"/>
                    <a:pt x="220048" y="84729"/>
                  </a:cubicBezTo>
                  <a:cubicBezTo>
                    <a:pt x="220639" y="103240"/>
                    <a:pt x="210085" y="120305"/>
                    <a:pt x="193189" y="128113"/>
                  </a:cubicBezTo>
                  <a:cubicBezTo>
                    <a:pt x="190560" y="129332"/>
                    <a:pt x="187455" y="128189"/>
                    <a:pt x="186236" y="125561"/>
                  </a:cubicBezTo>
                  <a:cubicBezTo>
                    <a:pt x="185017" y="122933"/>
                    <a:pt x="186160" y="119828"/>
                    <a:pt x="188788" y="118610"/>
                  </a:cubicBezTo>
                  <a:cubicBezTo>
                    <a:pt x="201857" y="112572"/>
                    <a:pt x="210009" y="99374"/>
                    <a:pt x="209552" y="84977"/>
                  </a:cubicBezTo>
                  <a:cubicBezTo>
                    <a:pt x="209400" y="74178"/>
                    <a:pt x="204809" y="63856"/>
                    <a:pt x="196999" y="56543"/>
                  </a:cubicBezTo>
                  <a:cubicBezTo>
                    <a:pt x="189188" y="49230"/>
                    <a:pt x="178578" y="45345"/>
                    <a:pt x="167873" y="45916"/>
                  </a:cubicBezTo>
                  <a:cubicBezTo>
                    <a:pt x="165835" y="46050"/>
                    <a:pt x="163835" y="44888"/>
                    <a:pt x="162901" y="43022"/>
                  </a:cubicBezTo>
                  <a:cubicBezTo>
                    <a:pt x="153072" y="23234"/>
                    <a:pt x="132480" y="10494"/>
                    <a:pt x="110384" y="10494"/>
                  </a:cubicBezTo>
                  <a:cubicBezTo>
                    <a:pt x="110269" y="10494"/>
                    <a:pt x="110155" y="10494"/>
                    <a:pt x="110041" y="10494"/>
                  </a:cubicBezTo>
                  <a:cubicBezTo>
                    <a:pt x="109774" y="10494"/>
                    <a:pt x="109508" y="10494"/>
                    <a:pt x="109259" y="10494"/>
                  </a:cubicBezTo>
                  <a:cubicBezTo>
                    <a:pt x="79105" y="10494"/>
                    <a:pt x="53923" y="33766"/>
                    <a:pt x="51656" y="63818"/>
                  </a:cubicBezTo>
                  <a:cubicBezTo>
                    <a:pt x="51541" y="65323"/>
                    <a:pt x="50780" y="66713"/>
                    <a:pt x="49560" y="67627"/>
                  </a:cubicBezTo>
                  <a:cubicBezTo>
                    <a:pt x="48341" y="68541"/>
                    <a:pt x="46779" y="68865"/>
                    <a:pt x="45312" y="68541"/>
                  </a:cubicBezTo>
                  <a:cubicBezTo>
                    <a:pt x="36893" y="66694"/>
                    <a:pt x="28168" y="68694"/>
                    <a:pt x="21406" y="74026"/>
                  </a:cubicBezTo>
                  <a:cubicBezTo>
                    <a:pt x="14644" y="79359"/>
                    <a:pt x="10663" y="87357"/>
                    <a:pt x="10492" y="95985"/>
                  </a:cubicBezTo>
                  <a:cubicBezTo>
                    <a:pt x="9825" y="108497"/>
                    <a:pt x="18111" y="119371"/>
                    <a:pt x="30188" y="122018"/>
                  </a:cubicBezTo>
                  <a:cubicBezTo>
                    <a:pt x="33007" y="122647"/>
                    <a:pt x="34797" y="125427"/>
                    <a:pt x="34188" y="128246"/>
                  </a:cubicBezTo>
                  <a:cubicBezTo>
                    <a:pt x="33674" y="130684"/>
                    <a:pt x="31502" y="132341"/>
                    <a:pt x="29101" y="132341"/>
                  </a:cubicBezTo>
                  <a:close/>
                </a:path>
              </a:pathLst>
            </a:custGeom>
            <a:grpFill/>
            <a:ln w="19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2" name="Freihandform 1904">
              <a:extLst>
                <a:ext uri="{FF2B5EF4-FFF2-40B4-BE49-F238E27FC236}">
                  <a16:creationId xmlns:a16="http://schemas.microsoft.com/office/drawing/2014/main" id="{EBD4BEA5-4591-4FDD-9FC4-8DFCF0B9F67E}"/>
                </a:ext>
              </a:extLst>
            </p:cNvPr>
            <p:cNvSpPr/>
            <p:nvPr/>
          </p:nvSpPr>
          <p:spPr>
            <a:xfrm>
              <a:off x="9289677" y="4289363"/>
              <a:ext cx="220071" cy="210423"/>
            </a:xfrm>
            <a:custGeom>
              <a:avLst/>
              <a:gdLst>
                <a:gd name="connsiteX0" fmla="*/ 95772 w 220071"/>
                <a:gd name="connsiteY0" fmla="*/ 210423 h 210423"/>
                <a:gd name="connsiteX1" fmla="*/ 94040 w 220071"/>
                <a:gd name="connsiteY1" fmla="*/ 210118 h 210423"/>
                <a:gd name="connsiteX2" fmla="*/ 90534 w 220071"/>
                <a:gd name="connsiteY2" fmla="*/ 205186 h 210423"/>
                <a:gd name="connsiteX3" fmla="*/ 90534 w 220071"/>
                <a:gd name="connsiteY3" fmla="*/ 153290 h 210423"/>
                <a:gd name="connsiteX4" fmla="*/ 70762 w 220071"/>
                <a:gd name="connsiteY4" fmla="*/ 153290 h 210423"/>
                <a:gd name="connsiteX5" fmla="*/ 62762 w 220071"/>
                <a:gd name="connsiteY5" fmla="*/ 148167 h 210423"/>
                <a:gd name="connsiteX6" fmla="*/ 64056 w 220071"/>
                <a:gd name="connsiteY6" fmla="*/ 138778 h 210423"/>
                <a:gd name="connsiteX7" fmla="*/ 120250 w 220071"/>
                <a:gd name="connsiteY7" fmla="*/ 68599 h 210423"/>
                <a:gd name="connsiteX8" fmla="*/ 126080 w 220071"/>
                <a:gd name="connsiteY8" fmla="*/ 66923 h 210423"/>
                <a:gd name="connsiteX9" fmla="*/ 129584 w 220071"/>
                <a:gd name="connsiteY9" fmla="*/ 71855 h 210423"/>
                <a:gd name="connsiteX10" fmla="*/ 129584 w 220071"/>
                <a:gd name="connsiteY10" fmla="*/ 123751 h 210423"/>
                <a:gd name="connsiteX11" fmla="*/ 149358 w 220071"/>
                <a:gd name="connsiteY11" fmla="*/ 123751 h 210423"/>
                <a:gd name="connsiteX12" fmla="*/ 157358 w 220071"/>
                <a:gd name="connsiteY12" fmla="*/ 128855 h 210423"/>
                <a:gd name="connsiteX13" fmla="*/ 156082 w 220071"/>
                <a:gd name="connsiteY13" fmla="*/ 138263 h 210423"/>
                <a:gd name="connsiteX14" fmla="*/ 99887 w 220071"/>
                <a:gd name="connsiteY14" fmla="*/ 208423 h 210423"/>
                <a:gd name="connsiteX15" fmla="*/ 95772 w 220071"/>
                <a:gd name="connsiteY15" fmla="*/ 210423 h 210423"/>
                <a:gd name="connsiteX16" fmla="*/ 74248 w 220071"/>
                <a:gd name="connsiteY16" fmla="*/ 142815 h 210423"/>
                <a:gd name="connsiteX17" fmla="*/ 95772 w 220071"/>
                <a:gd name="connsiteY17" fmla="*/ 142815 h 210423"/>
                <a:gd name="connsiteX18" fmla="*/ 101011 w 220071"/>
                <a:gd name="connsiteY18" fmla="*/ 148052 h 210423"/>
                <a:gd name="connsiteX19" fmla="*/ 101011 w 220071"/>
                <a:gd name="connsiteY19" fmla="*/ 190274 h 210423"/>
                <a:gd name="connsiteX20" fmla="*/ 145872 w 220071"/>
                <a:gd name="connsiteY20" fmla="*/ 134264 h 210423"/>
                <a:gd name="connsiteX21" fmla="*/ 124346 w 220071"/>
                <a:gd name="connsiteY21" fmla="*/ 134264 h 210423"/>
                <a:gd name="connsiteX22" fmla="*/ 119107 w 220071"/>
                <a:gd name="connsiteY22" fmla="*/ 129027 h 210423"/>
                <a:gd name="connsiteX23" fmla="*/ 119107 w 220071"/>
                <a:gd name="connsiteY23" fmla="*/ 86805 h 210423"/>
                <a:gd name="connsiteX24" fmla="*/ 74248 w 220071"/>
                <a:gd name="connsiteY24" fmla="*/ 142815 h 210423"/>
                <a:gd name="connsiteX25" fmla="*/ 72172 w 220071"/>
                <a:gd name="connsiteY25" fmla="*/ 145386 h 210423"/>
                <a:gd name="connsiteX26" fmla="*/ 72133 w 220071"/>
                <a:gd name="connsiteY26" fmla="*/ 145443 h 210423"/>
                <a:gd name="connsiteX27" fmla="*/ 72172 w 220071"/>
                <a:gd name="connsiteY27" fmla="*/ 145386 h 210423"/>
                <a:gd name="connsiteX28" fmla="*/ 147986 w 220071"/>
                <a:gd name="connsiteY28" fmla="*/ 131636 h 210423"/>
                <a:gd name="connsiteX29" fmla="*/ 147948 w 220071"/>
                <a:gd name="connsiteY29" fmla="*/ 131693 h 210423"/>
                <a:gd name="connsiteX30" fmla="*/ 147986 w 220071"/>
                <a:gd name="connsiteY30" fmla="*/ 131636 h 210423"/>
                <a:gd name="connsiteX31" fmla="*/ 29101 w 220071"/>
                <a:gd name="connsiteY31" fmla="*/ 132341 h 210423"/>
                <a:gd name="connsiteX32" fmla="*/ 27978 w 220071"/>
                <a:gd name="connsiteY32" fmla="*/ 132226 h 210423"/>
                <a:gd name="connsiteX33" fmla="*/ 52 w 220071"/>
                <a:gd name="connsiteY33" fmla="*/ 95584 h 210423"/>
                <a:gd name="connsiteX34" fmla="*/ 14949 w 220071"/>
                <a:gd name="connsiteY34" fmla="*/ 65780 h 210423"/>
                <a:gd name="connsiteX35" fmla="*/ 41884 w 220071"/>
                <a:gd name="connsiteY35" fmla="*/ 57476 h 210423"/>
                <a:gd name="connsiteX36" fmla="*/ 109183 w 220071"/>
                <a:gd name="connsiteY36" fmla="*/ 0 h 210423"/>
                <a:gd name="connsiteX37" fmla="*/ 110117 w 220071"/>
                <a:gd name="connsiteY37" fmla="*/ 0 h 210423"/>
                <a:gd name="connsiteX38" fmla="*/ 110517 w 220071"/>
                <a:gd name="connsiteY38" fmla="*/ 0 h 210423"/>
                <a:gd name="connsiteX39" fmla="*/ 170750 w 220071"/>
                <a:gd name="connsiteY39" fmla="*/ 35385 h 210423"/>
                <a:gd name="connsiteX40" fmla="*/ 204180 w 220071"/>
                <a:gd name="connsiteY40" fmla="*/ 48887 h 210423"/>
                <a:gd name="connsiteX41" fmla="*/ 220048 w 220071"/>
                <a:gd name="connsiteY41" fmla="*/ 84729 h 210423"/>
                <a:gd name="connsiteX42" fmla="*/ 193189 w 220071"/>
                <a:gd name="connsiteY42" fmla="*/ 128113 h 210423"/>
                <a:gd name="connsiteX43" fmla="*/ 186236 w 220071"/>
                <a:gd name="connsiteY43" fmla="*/ 125561 h 210423"/>
                <a:gd name="connsiteX44" fmla="*/ 188788 w 220071"/>
                <a:gd name="connsiteY44" fmla="*/ 118610 h 210423"/>
                <a:gd name="connsiteX45" fmla="*/ 209552 w 220071"/>
                <a:gd name="connsiteY45" fmla="*/ 84977 h 210423"/>
                <a:gd name="connsiteX46" fmla="*/ 196999 w 220071"/>
                <a:gd name="connsiteY46" fmla="*/ 56543 h 210423"/>
                <a:gd name="connsiteX47" fmla="*/ 167873 w 220071"/>
                <a:gd name="connsiteY47" fmla="*/ 45916 h 210423"/>
                <a:gd name="connsiteX48" fmla="*/ 162901 w 220071"/>
                <a:gd name="connsiteY48" fmla="*/ 43022 h 210423"/>
                <a:gd name="connsiteX49" fmla="*/ 110384 w 220071"/>
                <a:gd name="connsiteY49" fmla="*/ 10494 h 210423"/>
                <a:gd name="connsiteX50" fmla="*/ 110041 w 220071"/>
                <a:gd name="connsiteY50" fmla="*/ 10494 h 210423"/>
                <a:gd name="connsiteX51" fmla="*/ 109259 w 220071"/>
                <a:gd name="connsiteY51" fmla="*/ 10494 h 210423"/>
                <a:gd name="connsiteX52" fmla="*/ 51656 w 220071"/>
                <a:gd name="connsiteY52" fmla="*/ 63818 h 210423"/>
                <a:gd name="connsiteX53" fmla="*/ 49560 w 220071"/>
                <a:gd name="connsiteY53" fmla="*/ 67627 h 210423"/>
                <a:gd name="connsiteX54" fmla="*/ 45312 w 220071"/>
                <a:gd name="connsiteY54" fmla="*/ 68541 h 210423"/>
                <a:gd name="connsiteX55" fmla="*/ 21406 w 220071"/>
                <a:gd name="connsiteY55" fmla="*/ 74026 h 210423"/>
                <a:gd name="connsiteX56" fmla="*/ 10492 w 220071"/>
                <a:gd name="connsiteY56" fmla="*/ 95985 h 210423"/>
                <a:gd name="connsiteX57" fmla="*/ 30188 w 220071"/>
                <a:gd name="connsiteY57" fmla="*/ 122018 h 210423"/>
                <a:gd name="connsiteX58" fmla="*/ 34188 w 220071"/>
                <a:gd name="connsiteY58" fmla="*/ 128246 h 210423"/>
                <a:gd name="connsiteX59" fmla="*/ 29101 w 220071"/>
                <a:gd name="connsiteY59" fmla="*/ 132341 h 210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220071" h="210423">
                  <a:moveTo>
                    <a:pt x="95772" y="210423"/>
                  </a:moveTo>
                  <a:cubicBezTo>
                    <a:pt x="95201" y="210423"/>
                    <a:pt x="94611" y="210328"/>
                    <a:pt x="94040" y="210118"/>
                  </a:cubicBezTo>
                  <a:cubicBezTo>
                    <a:pt x="91944" y="209376"/>
                    <a:pt x="90534" y="207395"/>
                    <a:pt x="90534" y="205186"/>
                  </a:cubicBezTo>
                  <a:lnTo>
                    <a:pt x="90534" y="153290"/>
                  </a:lnTo>
                  <a:lnTo>
                    <a:pt x="70762" y="153290"/>
                  </a:lnTo>
                  <a:cubicBezTo>
                    <a:pt x="67333" y="153290"/>
                    <a:pt x="64190" y="151271"/>
                    <a:pt x="62762" y="148167"/>
                  </a:cubicBezTo>
                  <a:cubicBezTo>
                    <a:pt x="61333" y="145062"/>
                    <a:pt x="61828" y="141368"/>
                    <a:pt x="64056" y="138778"/>
                  </a:cubicBezTo>
                  <a:lnTo>
                    <a:pt x="120250" y="68599"/>
                  </a:lnTo>
                  <a:cubicBezTo>
                    <a:pt x="121641" y="66865"/>
                    <a:pt x="123965" y="66199"/>
                    <a:pt x="126080" y="66923"/>
                  </a:cubicBezTo>
                  <a:cubicBezTo>
                    <a:pt x="128175" y="67665"/>
                    <a:pt x="129584" y="69646"/>
                    <a:pt x="129584" y="71855"/>
                  </a:cubicBezTo>
                  <a:lnTo>
                    <a:pt x="129584" y="123751"/>
                  </a:lnTo>
                  <a:lnTo>
                    <a:pt x="149358" y="123751"/>
                  </a:lnTo>
                  <a:cubicBezTo>
                    <a:pt x="152786" y="123751"/>
                    <a:pt x="155910" y="125751"/>
                    <a:pt x="157358" y="128855"/>
                  </a:cubicBezTo>
                  <a:cubicBezTo>
                    <a:pt x="158786" y="131960"/>
                    <a:pt x="158292" y="135654"/>
                    <a:pt x="156082" y="138263"/>
                  </a:cubicBezTo>
                  <a:lnTo>
                    <a:pt x="99887" y="208423"/>
                  </a:lnTo>
                  <a:cubicBezTo>
                    <a:pt x="98840" y="209719"/>
                    <a:pt x="97335" y="210423"/>
                    <a:pt x="95772" y="210423"/>
                  </a:cubicBezTo>
                  <a:close/>
                  <a:moveTo>
                    <a:pt x="74248" y="142815"/>
                  </a:moveTo>
                  <a:lnTo>
                    <a:pt x="95772" y="142815"/>
                  </a:lnTo>
                  <a:cubicBezTo>
                    <a:pt x="98668" y="142815"/>
                    <a:pt x="101011" y="145158"/>
                    <a:pt x="101011" y="148052"/>
                  </a:cubicBezTo>
                  <a:lnTo>
                    <a:pt x="101011" y="190274"/>
                  </a:lnTo>
                  <a:lnTo>
                    <a:pt x="145872" y="134264"/>
                  </a:lnTo>
                  <a:lnTo>
                    <a:pt x="124346" y="134264"/>
                  </a:lnTo>
                  <a:cubicBezTo>
                    <a:pt x="121451" y="134264"/>
                    <a:pt x="119107" y="131922"/>
                    <a:pt x="119107" y="129027"/>
                  </a:cubicBezTo>
                  <a:lnTo>
                    <a:pt x="119107" y="86805"/>
                  </a:lnTo>
                  <a:lnTo>
                    <a:pt x="74248" y="142815"/>
                  </a:lnTo>
                  <a:close/>
                  <a:moveTo>
                    <a:pt x="72172" y="145386"/>
                  </a:moveTo>
                  <a:lnTo>
                    <a:pt x="72133" y="145443"/>
                  </a:lnTo>
                  <a:cubicBezTo>
                    <a:pt x="72152" y="145424"/>
                    <a:pt x="72172" y="145405"/>
                    <a:pt x="72172" y="145386"/>
                  </a:cubicBezTo>
                  <a:close/>
                  <a:moveTo>
                    <a:pt x="147986" y="131636"/>
                  </a:moveTo>
                  <a:cubicBezTo>
                    <a:pt x="147967" y="131655"/>
                    <a:pt x="147967" y="131674"/>
                    <a:pt x="147948" y="131693"/>
                  </a:cubicBezTo>
                  <a:lnTo>
                    <a:pt x="147986" y="131636"/>
                  </a:lnTo>
                  <a:close/>
                  <a:moveTo>
                    <a:pt x="29101" y="132341"/>
                  </a:moveTo>
                  <a:cubicBezTo>
                    <a:pt x="28721" y="132341"/>
                    <a:pt x="28359" y="132302"/>
                    <a:pt x="27978" y="132226"/>
                  </a:cubicBezTo>
                  <a:cubicBezTo>
                    <a:pt x="10872" y="128474"/>
                    <a:pt x="-881" y="113067"/>
                    <a:pt x="52" y="95584"/>
                  </a:cubicBezTo>
                  <a:cubicBezTo>
                    <a:pt x="281" y="83986"/>
                    <a:pt x="5710" y="73055"/>
                    <a:pt x="14949" y="65780"/>
                  </a:cubicBezTo>
                  <a:cubicBezTo>
                    <a:pt x="22663" y="59705"/>
                    <a:pt x="32245" y="56772"/>
                    <a:pt x="41884" y="57476"/>
                  </a:cubicBezTo>
                  <a:cubicBezTo>
                    <a:pt x="47065" y="24682"/>
                    <a:pt x="75543" y="0"/>
                    <a:pt x="109183" y="0"/>
                  </a:cubicBezTo>
                  <a:cubicBezTo>
                    <a:pt x="109488" y="0"/>
                    <a:pt x="109793" y="0"/>
                    <a:pt x="110117" y="0"/>
                  </a:cubicBezTo>
                  <a:cubicBezTo>
                    <a:pt x="110250" y="0"/>
                    <a:pt x="110384" y="0"/>
                    <a:pt x="110517" y="0"/>
                  </a:cubicBezTo>
                  <a:cubicBezTo>
                    <a:pt x="135337" y="0"/>
                    <a:pt x="158634" y="13750"/>
                    <a:pt x="170750" y="35385"/>
                  </a:cubicBezTo>
                  <a:cubicBezTo>
                    <a:pt x="183093" y="35594"/>
                    <a:pt x="195113" y="40412"/>
                    <a:pt x="204180" y="48887"/>
                  </a:cubicBezTo>
                  <a:cubicBezTo>
                    <a:pt x="214066" y="58143"/>
                    <a:pt x="219839" y="71189"/>
                    <a:pt x="220048" y="84729"/>
                  </a:cubicBezTo>
                  <a:cubicBezTo>
                    <a:pt x="220639" y="103240"/>
                    <a:pt x="210085" y="120305"/>
                    <a:pt x="193189" y="128113"/>
                  </a:cubicBezTo>
                  <a:cubicBezTo>
                    <a:pt x="190560" y="129332"/>
                    <a:pt x="187455" y="128189"/>
                    <a:pt x="186236" y="125561"/>
                  </a:cubicBezTo>
                  <a:cubicBezTo>
                    <a:pt x="185017" y="122933"/>
                    <a:pt x="186160" y="119828"/>
                    <a:pt x="188788" y="118610"/>
                  </a:cubicBezTo>
                  <a:cubicBezTo>
                    <a:pt x="201857" y="112572"/>
                    <a:pt x="210009" y="99374"/>
                    <a:pt x="209552" y="84977"/>
                  </a:cubicBezTo>
                  <a:cubicBezTo>
                    <a:pt x="209400" y="74178"/>
                    <a:pt x="204809" y="63856"/>
                    <a:pt x="196999" y="56543"/>
                  </a:cubicBezTo>
                  <a:cubicBezTo>
                    <a:pt x="189188" y="49230"/>
                    <a:pt x="178578" y="45345"/>
                    <a:pt x="167873" y="45916"/>
                  </a:cubicBezTo>
                  <a:cubicBezTo>
                    <a:pt x="165835" y="46050"/>
                    <a:pt x="163835" y="44888"/>
                    <a:pt x="162901" y="43022"/>
                  </a:cubicBezTo>
                  <a:cubicBezTo>
                    <a:pt x="153072" y="23234"/>
                    <a:pt x="132480" y="10494"/>
                    <a:pt x="110384" y="10494"/>
                  </a:cubicBezTo>
                  <a:cubicBezTo>
                    <a:pt x="110269" y="10494"/>
                    <a:pt x="110155" y="10494"/>
                    <a:pt x="110041" y="10494"/>
                  </a:cubicBezTo>
                  <a:cubicBezTo>
                    <a:pt x="109774" y="10494"/>
                    <a:pt x="109508" y="10494"/>
                    <a:pt x="109259" y="10494"/>
                  </a:cubicBezTo>
                  <a:cubicBezTo>
                    <a:pt x="79105" y="10494"/>
                    <a:pt x="53923" y="33766"/>
                    <a:pt x="51656" y="63818"/>
                  </a:cubicBezTo>
                  <a:cubicBezTo>
                    <a:pt x="51541" y="65323"/>
                    <a:pt x="50780" y="66713"/>
                    <a:pt x="49560" y="67627"/>
                  </a:cubicBezTo>
                  <a:cubicBezTo>
                    <a:pt x="48341" y="68541"/>
                    <a:pt x="46779" y="68865"/>
                    <a:pt x="45312" y="68541"/>
                  </a:cubicBezTo>
                  <a:cubicBezTo>
                    <a:pt x="36893" y="66694"/>
                    <a:pt x="28168" y="68694"/>
                    <a:pt x="21406" y="74026"/>
                  </a:cubicBezTo>
                  <a:cubicBezTo>
                    <a:pt x="14644" y="79359"/>
                    <a:pt x="10663" y="87357"/>
                    <a:pt x="10492" y="95985"/>
                  </a:cubicBezTo>
                  <a:cubicBezTo>
                    <a:pt x="9825" y="108497"/>
                    <a:pt x="18111" y="119371"/>
                    <a:pt x="30188" y="122018"/>
                  </a:cubicBezTo>
                  <a:cubicBezTo>
                    <a:pt x="33007" y="122647"/>
                    <a:pt x="34797" y="125427"/>
                    <a:pt x="34188" y="128246"/>
                  </a:cubicBezTo>
                  <a:cubicBezTo>
                    <a:pt x="33674" y="130684"/>
                    <a:pt x="31502" y="132341"/>
                    <a:pt x="29101" y="132341"/>
                  </a:cubicBezTo>
                  <a:close/>
                </a:path>
              </a:pathLst>
            </a:custGeom>
            <a:grpFill/>
            <a:ln w="19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4012859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53F546-9B32-4242-B9AB-B835873FC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2. Révision de la LAMal</a:t>
            </a:r>
          </a:p>
        </p:txBody>
      </p:sp>
    </p:spTree>
    <p:extLst>
      <p:ext uri="{BB962C8B-B14F-4D97-AF65-F5344CB8AC3E}">
        <p14:creationId xmlns:p14="http://schemas.microsoft.com/office/powerpoint/2010/main" val="2126485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32AD85-5AD0-4C4F-8F47-AF3C61612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Révision de la LAMal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132CA93-7F81-4928-8A9D-F6CA08A215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fr-FR" dirty="0"/>
              <a:t>Le Conseil fédéral a ouvert en août 2020 la consultation sur le contre-projet indirect à l’initiative «Pour des primes plus basses. Frein aux coûts dans le système de santé».</a:t>
            </a:r>
            <a:endParaRPr lang="de-CH" dirty="0"/>
          </a:p>
          <a:p>
            <a:pPr>
              <a:spcAft>
                <a:spcPts val="1200"/>
              </a:spcAft>
            </a:pPr>
            <a:r>
              <a:rPr lang="fr-FR" dirty="0"/>
              <a:t>Avec cette révision, le Conseil fédéral veut introduire des </a:t>
            </a:r>
            <a:r>
              <a:rPr lang="fr-FR" b="1" dirty="0"/>
              <a:t>objectifs en matière de coûts</a:t>
            </a:r>
            <a:r>
              <a:rPr lang="fr-FR" dirty="0"/>
              <a:t>. Il découle de leur définition qu’ils correspondent dans leurs effets à des </a:t>
            </a:r>
            <a:r>
              <a:rPr lang="fr-FR" b="1" dirty="0"/>
              <a:t>budgets globaux classiques.</a:t>
            </a:r>
            <a:endParaRPr lang="de-CH" b="1" dirty="0"/>
          </a:p>
          <a:p>
            <a:r>
              <a:rPr lang="fr-FR" dirty="0"/>
              <a:t>L’impact de tels budgets dans la santé est </a:t>
            </a:r>
            <a:r>
              <a:rPr lang="fr-FR" b="1" dirty="0"/>
              <a:t>hautement controversé</a:t>
            </a:r>
            <a:r>
              <a:rPr lang="fr-FR" dirty="0"/>
              <a:t>.</a:t>
            </a:r>
            <a:endParaRPr lang="de-CH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3920CB7-9470-4581-91D8-9C5E163796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CH"/>
              <a:t>Introduction de budgets globaux</a:t>
            </a:r>
          </a:p>
        </p:txBody>
      </p:sp>
    </p:spTree>
    <p:extLst>
      <p:ext uri="{BB962C8B-B14F-4D97-AF65-F5344CB8AC3E}">
        <p14:creationId xmlns:p14="http://schemas.microsoft.com/office/powerpoint/2010/main" val="1519231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32AD85-5AD0-4C4F-8F47-AF3C61612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Révision de l’OAMal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132CA93-7F81-4928-8A9D-F6CA08A21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625601"/>
            <a:ext cx="10517205" cy="4243494"/>
          </a:xfrm>
        </p:spPr>
        <p:txBody>
          <a:bodyPr>
            <a:no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H" sz="2200" dirty="0"/>
              <a:t>Les expériences faites en Suisse et à l’étranger ainsi que diverses études montrent que les budgets globaux n’ont </a:t>
            </a:r>
            <a:r>
              <a:rPr lang="fr-CH" sz="2200" b="1" dirty="0"/>
              <a:t>guère d’effet sur la maîtrise des coûts</a:t>
            </a:r>
            <a:r>
              <a:rPr lang="fr-CH" sz="2200" dirty="0"/>
              <a:t>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H" sz="2200" dirty="0"/>
              <a:t>Avec les objectifs de maîtrise des coûts, des prestations nécessaires ne pourront pas être fournies, ce qui peut entraîner </a:t>
            </a:r>
            <a:r>
              <a:rPr lang="fr-CH" sz="2200" b="1" dirty="0"/>
              <a:t>une médecine à deux vitesses.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H" sz="2200" dirty="0"/>
              <a:t>Les objectifs de maîtrise des coûts </a:t>
            </a:r>
            <a:r>
              <a:rPr lang="fr-CH" sz="2200" b="1" dirty="0"/>
              <a:t>empiètent fortement sur les compétences </a:t>
            </a:r>
            <a:r>
              <a:rPr lang="fr-CH" sz="2200" dirty="0"/>
              <a:t>des cantons.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H" sz="2200" dirty="0"/>
              <a:t>Sous le régime des objectifs en matière de coûts, les partenaires tarifaires seront relégués </a:t>
            </a:r>
            <a:r>
              <a:rPr lang="fr-CH" sz="2200" b="1" dirty="0"/>
              <a:t>au rang d’exécutants de mesures imposées d’en haut.</a:t>
            </a:r>
          </a:p>
          <a:p>
            <a:pPr>
              <a:spcAft>
                <a:spcPts val="1200"/>
              </a:spcAft>
            </a:pPr>
            <a:r>
              <a:rPr lang="fr-CH" sz="2200" b="1" dirty="0"/>
              <a:t>L’introduction d’un budget global serait l’expression d’un échec collectif de la politique de la santé. Nous ne pouvons pas laisser faire!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3920CB7-9470-4581-91D8-9C5E163796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CH"/>
              <a:t>Effet délétère des budgets globaux</a:t>
            </a:r>
          </a:p>
        </p:txBody>
      </p:sp>
    </p:spTree>
    <p:extLst>
      <p:ext uri="{BB962C8B-B14F-4D97-AF65-F5344CB8AC3E}">
        <p14:creationId xmlns:p14="http://schemas.microsoft.com/office/powerpoint/2010/main" val="37761970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32AD85-5AD0-4C4F-8F47-AF3C61612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Révision de la LAMal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132CA93-7F81-4928-8A9D-F6CA08A215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H" dirty="0"/>
              <a:t>H+ est favorable à la voie choisie par le Conseil fédéral consistant à opposer un contre-projet indirect à l’initiative pour un frein aux coûts. Mais ce contre-projet n’est pas bon. </a:t>
            </a:r>
            <a:r>
              <a:rPr lang="fr-CH" b="1" dirty="0"/>
              <a:t>«L’avenir de nos hôpitaux» exige que l’on marque un pause</a:t>
            </a:r>
            <a:r>
              <a:rPr lang="fr-CH" dirty="0"/>
              <a:t>. 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H" dirty="0"/>
              <a:t>Il convient en priorité d’éliminer les </a:t>
            </a:r>
            <a:r>
              <a:rPr lang="fr-CH" b="1" dirty="0"/>
              <a:t>incitations indésirables</a:t>
            </a:r>
            <a:r>
              <a:rPr lang="fr-CH" dirty="0"/>
              <a:t> et d’exploiter les </a:t>
            </a:r>
            <a:r>
              <a:rPr lang="fr-CH" b="1" dirty="0"/>
              <a:t>potentiels d’efficience </a:t>
            </a:r>
            <a:r>
              <a:rPr lang="fr-CH" dirty="0"/>
              <a:t>existants. 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H" dirty="0"/>
              <a:t>Les mesures prometteuses déjà lancées doivent être poursuivies: à savoir le </a:t>
            </a:r>
            <a:r>
              <a:rPr lang="fr-CH" b="1" dirty="0"/>
              <a:t>financement uniforme des prestations ambulatoires et stationnaires </a:t>
            </a:r>
            <a:r>
              <a:rPr lang="fr-CH" dirty="0"/>
              <a:t>(EFAS) ainsi que les </a:t>
            </a:r>
            <a:r>
              <a:rPr lang="fr-CH" b="1" dirty="0"/>
              <a:t>forfaits pour l’ambulatoire</a:t>
            </a:r>
            <a:r>
              <a:rPr lang="fr-CH" dirty="0"/>
              <a:t>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H" dirty="0"/>
              <a:t>En outre, il faut laisser la dynamique de la concurrence sur les prix et la qualité initiée par le nouveau financement hospitalier poursuivre la </a:t>
            </a:r>
            <a:r>
              <a:rPr lang="fr-CH" b="1" dirty="0"/>
              <a:t>transformation évolutive </a:t>
            </a:r>
            <a:r>
              <a:rPr lang="fr-CH" dirty="0"/>
              <a:t>du paysage hospitalier.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fr-CH" b="1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3920CB7-9470-4581-91D8-9C5E163796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CH"/>
              <a:t>Position de «L’avenir de nos hôpitaux»</a:t>
            </a:r>
          </a:p>
        </p:txBody>
      </p:sp>
    </p:spTree>
    <p:extLst>
      <p:ext uri="{BB962C8B-B14F-4D97-AF65-F5344CB8AC3E}">
        <p14:creationId xmlns:p14="http://schemas.microsoft.com/office/powerpoint/2010/main" val="24202036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32AD85-5AD0-4C4F-8F47-AF3C61612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Révision de la LAMal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132CA93-7F81-4928-8A9D-F6CA08A215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fr-CH" dirty="0"/>
              <a:t>L’introduction de budgets globaux rencontre </a:t>
            </a:r>
            <a:r>
              <a:rPr lang="fr-CH" b="1" dirty="0"/>
              <a:t>une très forte opposition</a:t>
            </a:r>
            <a:r>
              <a:rPr lang="fr-CH" dirty="0"/>
              <a:t>.</a:t>
            </a:r>
          </a:p>
          <a:p>
            <a:pPr>
              <a:spcAft>
                <a:spcPts val="1200"/>
              </a:spcAft>
            </a:pPr>
            <a:r>
              <a:rPr lang="fr-CH" dirty="0"/>
              <a:t>Le Conseil fédéral a donc décidé </a:t>
            </a:r>
            <a:r>
              <a:rPr lang="fr-CH" b="1" dirty="0"/>
              <a:t>d’extraire l’objectif de maîtrise des coûts de la révision et de réaliser cette mesure séparément</a:t>
            </a:r>
            <a:r>
              <a:rPr lang="fr-CH" dirty="0"/>
              <a:t>.</a:t>
            </a:r>
          </a:p>
          <a:p>
            <a:pPr>
              <a:spcAft>
                <a:spcPts val="1200"/>
              </a:spcAft>
            </a:pPr>
            <a:r>
              <a:rPr lang="fr-CH" dirty="0"/>
              <a:t>L’objectif de maîtrise des coûts constitue maintenant </a:t>
            </a:r>
            <a:r>
              <a:rPr lang="fr-CH" b="1" dirty="0"/>
              <a:t>à lui seul le contre-projet indirect à l’initiative pour un frein aux coûts</a:t>
            </a:r>
            <a:r>
              <a:rPr lang="fr-CH" dirty="0"/>
              <a:t>. </a:t>
            </a:r>
            <a:endParaRPr lang="fr-CH" b="1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3920CB7-9470-4581-91D8-9C5E163796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CH"/>
              <a:t>Derniers développements (situation: mai 2021)</a:t>
            </a:r>
          </a:p>
        </p:txBody>
      </p:sp>
    </p:spTree>
    <p:extLst>
      <p:ext uri="{BB962C8B-B14F-4D97-AF65-F5344CB8AC3E}">
        <p14:creationId xmlns:p14="http://schemas.microsoft.com/office/powerpoint/2010/main" val="32206624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53F546-9B32-4242-B9AB-B835873FC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3. Révision de l’OAMal</a:t>
            </a:r>
          </a:p>
        </p:txBody>
      </p:sp>
    </p:spTree>
    <p:extLst>
      <p:ext uri="{BB962C8B-B14F-4D97-AF65-F5344CB8AC3E}">
        <p14:creationId xmlns:p14="http://schemas.microsoft.com/office/powerpoint/2010/main" val="10201502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77D6F3-6F92-4634-8DBE-08891D690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Révision de l’OAMal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7C92188-4A73-4E57-AA16-7A8FA452F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H" dirty="0"/>
              <a:t>La révision de l’OAMal veut modifier la </a:t>
            </a:r>
            <a:r>
              <a:rPr lang="fr-CH" b="1" dirty="0"/>
              <a:t>comparaison des coûts </a:t>
            </a:r>
            <a:r>
              <a:rPr lang="fr-CH" dirty="0"/>
              <a:t>des hôpitaux imposée pour le </a:t>
            </a:r>
            <a:r>
              <a:rPr lang="fr-CH" b="1" dirty="0"/>
              <a:t>calcul des tarifs </a:t>
            </a:r>
            <a:r>
              <a:rPr lang="fr-CH" dirty="0"/>
              <a:t>des prestations stationnaires.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H" dirty="0"/>
              <a:t>Jusque-là, le niveau de prix était établi de telle sorte que la </a:t>
            </a:r>
            <a:r>
              <a:rPr lang="fr-CH" b="1" dirty="0"/>
              <a:t>moitié des hôpitaux parvenaient à couvrir leurs coûts</a:t>
            </a:r>
            <a:r>
              <a:rPr lang="fr-CH" dirty="0"/>
              <a:t>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H" dirty="0"/>
              <a:t>Le Conseil fédéral veut aligner le niveau d’efficience sur les fournisseurs de prestations dont les coûts par cas correspondent au 25</a:t>
            </a:r>
            <a:r>
              <a:rPr lang="fr-CH" baseline="30000" dirty="0"/>
              <a:t>e</a:t>
            </a:r>
            <a:r>
              <a:rPr lang="fr-CH" dirty="0"/>
              <a:t> percentile de tous les fournisseurs de prestations reconnus.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H" dirty="0"/>
              <a:t>Avec de tels tarifs, 25% seulement des hôpitaux pourraient couvrir leurs coûts et </a:t>
            </a:r>
            <a:r>
              <a:rPr lang="fr-CH" b="1" dirty="0"/>
              <a:t>75% essuieraient donc des pertes.</a:t>
            </a:r>
            <a:endParaRPr lang="fr-CH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29C0D6D-5D2B-4D9D-A3A7-1DC8FCF16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CH"/>
              <a:t>Trois quarts des hôpitaux sont-ils trop chers?</a:t>
            </a:r>
          </a:p>
        </p:txBody>
      </p:sp>
    </p:spTree>
    <p:extLst>
      <p:ext uri="{BB962C8B-B14F-4D97-AF65-F5344CB8AC3E}">
        <p14:creationId xmlns:p14="http://schemas.microsoft.com/office/powerpoint/2010/main" val="23949966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77D6F3-6F92-4634-8DBE-08891D690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Révision de l’OAMal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7C92188-4A73-4E57-AA16-7A8FA452F8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593516"/>
            <a:ext cx="10058400" cy="4243494"/>
          </a:xfrm>
        </p:spPr>
        <p:txBody>
          <a:bodyPr>
            <a:norm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H" b="1" dirty="0"/>
              <a:t>Depuis des années déjà</a:t>
            </a:r>
            <a:r>
              <a:rPr lang="fr-CH" dirty="0"/>
              <a:t>, une large majorité des hôpitaux ne parvient pas à dégager les </a:t>
            </a:r>
            <a:r>
              <a:rPr lang="fr-CH" b="1" dirty="0"/>
              <a:t>marges de revenus nécessaires. 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H" dirty="0"/>
              <a:t>La modification de l’ordonnance </a:t>
            </a:r>
            <a:r>
              <a:rPr lang="fr-CH" b="1" dirty="0"/>
              <a:t>creuserait encore fortement le trou</a:t>
            </a:r>
            <a:r>
              <a:rPr lang="fr-CH" dirty="0"/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H" dirty="0"/>
              <a:t>Il tombe sous le sens que les cantons et les communes devraient </a:t>
            </a:r>
            <a:r>
              <a:rPr lang="fr-CH" b="1" dirty="0"/>
              <a:t>prendre le relais avec des prestations d’intérêt général (PIG) et d’autres subventions</a:t>
            </a:r>
            <a:r>
              <a:rPr lang="fr-CH" dirty="0"/>
              <a:t>, si l’on veut éviter des lacunes dans l’offre en soins.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29C0D6D-5D2B-4D9D-A3A7-1DC8FCF16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CH"/>
              <a:t>Trou béant dans le financement hospitalier</a:t>
            </a:r>
          </a:p>
        </p:txBody>
      </p:sp>
    </p:spTree>
    <p:extLst>
      <p:ext uri="{BB962C8B-B14F-4D97-AF65-F5344CB8AC3E}">
        <p14:creationId xmlns:p14="http://schemas.microsoft.com/office/powerpoint/2010/main" val="16073665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77D6F3-6F92-4634-8DBE-08891D690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Révision de l’OAMal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7C92188-4A73-4E57-AA16-7A8FA452F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FR" dirty="0"/>
              <a:t>Une élimination des fournisseurs inefficients est recherchée mais pas </a:t>
            </a:r>
            <a:r>
              <a:rPr lang="fr-FR" b="1" dirty="0"/>
              <a:t>l’affaiblissement des hôpitaux</a:t>
            </a:r>
            <a:r>
              <a:rPr lang="fr-FR" dirty="0"/>
              <a:t> qui assument l’essentiel de la sécurité de l’approvisionnement.</a:t>
            </a:r>
            <a:endParaRPr lang="de-CH" dirty="0"/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FR" dirty="0"/>
              <a:t>Selon l’art. 49 al. 1 LAMal, le critère d’efficience doit être aligné </a:t>
            </a:r>
            <a:r>
              <a:rPr lang="fr-FR" b="1" dirty="0"/>
              <a:t>sur les prestations d’un hôpital moyen</a:t>
            </a:r>
            <a:r>
              <a:rPr lang="fr-FR" dirty="0"/>
              <a:t>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FR" dirty="0"/>
              <a:t>Jusqu’à présent, un critère de Benchmarking fixé entre le 40</a:t>
            </a:r>
            <a:r>
              <a:rPr lang="fr-FR" baseline="30000" dirty="0"/>
              <a:t>e</a:t>
            </a:r>
            <a:r>
              <a:rPr lang="fr-FR" dirty="0"/>
              <a:t> et le 50</a:t>
            </a:r>
            <a:r>
              <a:rPr lang="fr-FR" baseline="30000" dirty="0"/>
              <a:t>e</a:t>
            </a:r>
            <a:r>
              <a:rPr lang="fr-FR" dirty="0"/>
              <a:t> percentile s’est imposé, avec une pondération selon le nombre de cas ou le Casemix</a:t>
            </a:r>
            <a:r>
              <a:rPr lang="de-CH" dirty="0"/>
              <a:t>.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29C0D6D-5D2B-4D9D-A3A7-1DC8FCF16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CH"/>
              <a:t>Position de «L’avenir de nos hôpitaux»</a:t>
            </a:r>
          </a:p>
        </p:txBody>
      </p:sp>
    </p:spTree>
    <p:extLst>
      <p:ext uri="{BB962C8B-B14F-4D97-AF65-F5344CB8AC3E}">
        <p14:creationId xmlns:p14="http://schemas.microsoft.com/office/powerpoint/2010/main" val="40230574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77D6F3-6F92-4634-8DBE-08891D690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Révision de l’OAMal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7C92188-4A73-4E57-AA16-7A8FA452F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En automne 2020, le Département fédéral de l’intérieur a concédé lors d’une réunion au sommet </a:t>
            </a:r>
            <a:r>
              <a:rPr lang="fr-FR" b="1" dirty="0"/>
              <a:t>que la proposition pose des problèmes</a:t>
            </a:r>
            <a:r>
              <a:rPr lang="fr-FR" dirty="0"/>
              <a:t>. Il a demandé aux experts de lui soumettre des solutions alternatives.</a:t>
            </a:r>
          </a:p>
          <a:p>
            <a:endParaRPr lang="fr-FR" dirty="0"/>
          </a:p>
          <a:p>
            <a:r>
              <a:rPr lang="fr-FR" dirty="0"/>
              <a:t>Des pistes sont en cours d’élaboration et discutées avec les spécialistes du département.</a:t>
            </a:r>
          </a:p>
          <a:p>
            <a:endParaRPr lang="de-CH" dirty="0"/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de-CH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29C0D6D-5D2B-4D9D-A3A7-1DC8FCF16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CH" dirty="0"/>
              <a:t>Derniers développements (situation: mai 2021)</a:t>
            </a:r>
          </a:p>
        </p:txBody>
      </p:sp>
    </p:spTree>
    <p:extLst>
      <p:ext uri="{BB962C8B-B14F-4D97-AF65-F5344CB8AC3E}">
        <p14:creationId xmlns:p14="http://schemas.microsoft.com/office/powerpoint/2010/main" val="11935507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53F546-9B32-4242-B9AB-B835873FC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4. Interdiction de réaliser des traitements</a:t>
            </a:r>
          </a:p>
        </p:txBody>
      </p:sp>
    </p:spTree>
    <p:extLst>
      <p:ext uri="{BB962C8B-B14F-4D97-AF65-F5344CB8AC3E}">
        <p14:creationId xmlns:p14="http://schemas.microsoft.com/office/powerpoint/2010/main" val="22320123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1146B1-FF44-4B6A-B994-68D79BA3E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Interdiction de réaliser des traitements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9899EB2-3DAA-46B3-9902-FB236B0AE4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spcAft>
                <a:spcPts val="1200"/>
              </a:spcAft>
            </a:pPr>
            <a:r>
              <a:rPr lang="fr-FR" dirty="0"/>
              <a:t>En mars 2020, le Conseil fédéral a décrété, dans l’ordonnance 2 COVID-19, </a:t>
            </a:r>
            <a:r>
              <a:rPr lang="fr-FR" b="1" dirty="0"/>
              <a:t>l’obligation suivante de mise à disposition de capacités pour tous les établissements de santé</a:t>
            </a:r>
            <a:r>
              <a:rPr lang="fr-FR" dirty="0"/>
              <a:t>: </a:t>
            </a:r>
          </a:p>
          <a:p>
            <a:pPr>
              <a:spcAft>
                <a:spcPts val="1200"/>
              </a:spcAft>
            </a:pPr>
            <a:r>
              <a:rPr lang="fr-FR" i="1" dirty="0"/>
              <a:t>1.	Les cantons peuvent obliger les hôpitaux et cliniques privés à mettre leurs capacités à disposition pour accueillir des patients.</a:t>
            </a:r>
          </a:p>
          <a:p>
            <a:pPr>
              <a:spcAft>
                <a:spcPts val="1200"/>
              </a:spcAft>
            </a:pPr>
            <a:r>
              <a:rPr lang="fr-FR" i="1" dirty="0"/>
              <a:t>2.	Il est interdit aux établissements de santé, notamment aux hôpitaux, aux cliniques, aux cabinets médicaux et aux cabinets dentaires, de réaliser des examens, des traitements et des thérapies (interventions) non urgents.</a:t>
            </a:r>
          </a:p>
          <a:p>
            <a:pPr>
              <a:spcAft>
                <a:spcPts val="1200"/>
              </a:spcAft>
            </a:pPr>
            <a:endParaRPr lang="fr-FR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018547A-F806-4F52-80E7-C1157F3C89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CH"/>
              <a:t>Prestations de mise à disposition non couvertes</a:t>
            </a:r>
          </a:p>
        </p:txBody>
      </p:sp>
    </p:spTree>
    <p:extLst>
      <p:ext uri="{BB962C8B-B14F-4D97-AF65-F5344CB8AC3E}">
        <p14:creationId xmlns:p14="http://schemas.microsoft.com/office/powerpoint/2010/main" val="2123069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1146B1-FF44-4B6A-B994-68D79BA3E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Interdiction de réaliser des traitements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9899EB2-3DAA-46B3-9902-FB236B0AE4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H" dirty="0"/>
              <a:t>Selon des estimations, le préjudice subi </a:t>
            </a:r>
            <a:r>
              <a:rPr lang="fr-CH" b="1" dirty="0"/>
              <a:t>jusqu’à la fin du mois d’avril 2020 oscillait entre CHF 1.5 et 1.8 milliard</a:t>
            </a:r>
            <a:r>
              <a:rPr lang="fr-CH" dirty="0"/>
              <a:t>. 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H" dirty="0"/>
              <a:t>Le manque à gagner dû à l’interdiction de réaliser des traitements et des opérations (prestations de mise à disposition maximale) imposée entre le 16 mars et le 26 avril 2020 représente environ 80% du dommage total.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H" dirty="0"/>
              <a:t>Un certain nombre d’hôpitaux se trouvent </a:t>
            </a:r>
            <a:r>
              <a:rPr lang="fr-CH" b="1" dirty="0"/>
              <a:t>en difficulté</a:t>
            </a:r>
            <a:r>
              <a:rPr lang="fr-CH" dirty="0"/>
              <a:t>. Jusque-là, le Conseil fédéral et les caisses maladie ont répété qu’ils ne participeraient PAS aux coûts des prestations de mise à disposition. 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018547A-F806-4F52-80E7-C1157F3C89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CH"/>
              <a:t>Pertes chiffrées en milliards</a:t>
            </a:r>
          </a:p>
        </p:txBody>
      </p:sp>
    </p:spTree>
    <p:extLst>
      <p:ext uri="{BB962C8B-B14F-4D97-AF65-F5344CB8AC3E}">
        <p14:creationId xmlns:p14="http://schemas.microsoft.com/office/powerpoint/2010/main" val="1153468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1146B1-FF44-4B6A-B994-68D79BA3E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Interdiction de réaliser des traitements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9899EB2-3DAA-46B3-9902-FB236B0AE4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CH" dirty="0"/>
              <a:t>Il faudrait prévoir une indemnisation des prestations de mise à disposition selon une procédure coordonnée par la Confédération, afin d’éviter des inégalités de traitement d’un canton à l’autre.</a:t>
            </a:r>
          </a:p>
          <a:p>
            <a:r>
              <a:rPr lang="fr-CH" dirty="0"/>
              <a:t> </a:t>
            </a:r>
          </a:p>
          <a:p>
            <a:pPr>
              <a:spcAft>
                <a:spcPts val="1200"/>
              </a:spcAft>
            </a:pPr>
            <a:r>
              <a:rPr lang="fr-CH" dirty="0"/>
              <a:t>Une formule équitable et simple prend par exemple pour référence l’EBITDAR généré auparavant par les établissements:</a:t>
            </a:r>
          </a:p>
          <a:p>
            <a:pPr marL="457200" indent="-457200">
              <a:spcAft>
                <a:spcPts val="1200"/>
              </a:spcAft>
              <a:buFontTx/>
              <a:buChar char="-"/>
            </a:pPr>
            <a:r>
              <a:rPr lang="fr-CH" dirty="0"/>
              <a:t>La différence entre l’EBITDAR 2020 de l’établissement avec celui de 2019/2018, en moyenne, serait considérée comme le montant du dommage et serait compensée totalement ou en partie grâce à un versement unique.</a:t>
            </a:r>
          </a:p>
          <a:p>
            <a:pPr marL="457200" indent="-457200">
              <a:spcAft>
                <a:spcPts val="1200"/>
              </a:spcAft>
              <a:buFontTx/>
              <a:buChar char="-"/>
            </a:pPr>
            <a:r>
              <a:rPr lang="fr-CH" dirty="0"/>
              <a:t>Cette méthode pourrait s’appliquer à tous types d’établissements et tiendrait compte de l’effet de rattrapage intervenu au cours de l’exercice 2020. </a:t>
            </a:r>
          </a:p>
          <a:p>
            <a:pPr marL="457200" indent="-457200">
              <a:spcAft>
                <a:spcPts val="1200"/>
              </a:spcAft>
              <a:buFontTx/>
              <a:buChar char="-"/>
            </a:pPr>
            <a:r>
              <a:rPr lang="fr-CH" dirty="0"/>
              <a:t>Les décideurs politiques pourraient toujours décider, indépendamment du montant effectif des pertes, du niveau de l’indemnisation des institutions de santé, en fixant un quotient à appliquer (75% du dommage par exemple).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018547A-F806-4F52-80E7-C1157F3C89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CH"/>
              <a:t>Position de «L’avenir de nos hôpitaux»</a:t>
            </a:r>
          </a:p>
        </p:txBody>
      </p:sp>
    </p:spTree>
    <p:extLst>
      <p:ext uri="{BB962C8B-B14F-4D97-AF65-F5344CB8AC3E}">
        <p14:creationId xmlns:p14="http://schemas.microsoft.com/office/powerpoint/2010/main" val="32265309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1146B1-FF44-4B6A-B994-68D79BA3E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Interdiction de réaliser des traitements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9899EB2-3DAA-46B3-9902-FB236B0AE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593141"/>
            <a:ext cx="10058400" cy="4243494"/>
          </a:xfrm>
        </p:spPr>
        <p:txBody>
          <a:bodyPr>
            <a:norm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H" dirty="0"/>
              <a:t>Divers cantons ont déposé des initiatives qui exigent le respect du principe: «</a:t>
            </a:r>
            <a:r>
              <a:rPr lang="fr-CH" b="1" dirty="0"/>
              <a:t>Qui commande paie</a:t>
            </a:r>
            <a:r>
              <a:rPr lang="fr-CH" dirty="0"/>
              <a:t>»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H" dirty="0"/>
              <a:t>Le Conseil fédéral réaffirme régulièrement qu’il ne participera pas aux coûts des prestations de mise à disposition. 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H" dirty="0"/>
              <a:t>Mais le gouvernement n’a pas clos les discussions avec les cantons et se dit «toujours ouvert au dialogue».</a:t>
            </a:r>
          </a:p>
          <a:p>
            <a:endParaRPr lang="fr-CH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018547A-F806-4F52-80E7-C1157F3C89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97280" y="798022"/>
            <a:ext cx="10058400" cy="415925"/>
          </a:xfrm>
        </p:spPr>
        <p:txBody>
          <a:bodyPr>
            <a:normAutofit fontScale="92500" lnSpcReduction="20000"/>
          </a:bodyPr>
          <a:lstStyle/>
          <a:p>
            <a:r>
              <a:rPr lang="fr-CH" dirty="0"/>
              <a:t>Derniers développements (situation: mai 2021)</a:t>
            </a:r>
          </a:p>
        </p:txBody>
      </p:sp>
    </p:spTree>
    <p:extLst>
      <p:ext uri="{BB962C8B-B14F-4D97-AF65-F5344CB8AC3E}">
        <p14:creationId xmlns:p14="http://schemas.microsoft.com/office/powerpoint/2010/main" val="13988290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53F546-9B32-4242-B9AB-B835873FC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419569"/>
            <a:ext cx="10058400" cy="3566160"/>
          </a:xfrm>
        </p:spPr>
        <p:txBody>
          <a:bodyPr/>
          <a:lstStyle/>
          <a:p>
            <a:r>
              <a:rPr lang="de-CH" dirty="0"/>
              <a:t>5. </a:t>
            </a:r>
            <a:r>
              <a:rPr lang="fr-CH" dirty="0"/>
              <a:t>Campagne «L’avenir de nos hôpitaux»</a:t>
            </a:r>
          </a:p>
        </p:txBody>
      </p:sp>
    </p:spTree>
    <p:extLst>
      <p:ext uri="{BB962C8B-B14F-4D97-AF65-F5344CB8AC3E}">
        <p14:creationId xmlns:p14="http://schemas.microsoft.com/office/powerpoint/2010/main" val="42660139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94FA73-0E89-4CE5-8D76-8DD08156A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Campagne «L’avenir de nos hôpitaux»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3122710-974C-41B9-A8BE-38A2144AE1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H" dirty="0"/>
              <a:t>«L’avenir de nos hôpitaux» reconnaît la problématique des coûts des soins stationnaires. La proposition de l’initiative populaire du PDC/Le Centre consistant à coupler les coûts de la santé à l’évolution de l’ensemble de l’économie et à l’index des salaires est trop simpliste.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H" dirty="0"/>
              <a:t>Il faut poursuivre selon un mode évolutif dans la direction empruntée dès 2012 avec le nouveau financement hospitalier, qui a introduit une concurrence sur la qualité et sur les coûts.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H" dirty="0"/>
              <a:t>L’actuelle politique hospitalière du Conseil fédéral, qui a des conséquences disruptives sur la fourniture des soins par les hôpitaux, doit être rejetée.  </a:t>
            </a:r>
          </a:p>
          <a:p>
            <a:r>
              <a:rPr lang="fr-CH" b="1" dirty="0"/>
              <a:t>«L’avenir de nos hôpitaux» exige une pause afin de mener un large débat en vue d’un financement hospitalier tourné vers l’avenir et défendable médicalement et économiquement. 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DC739EC-EF27-4C47-A66B-BED492AE45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CH" dirty="0"/>
              <a:t>Une pause plutôt que des coupes claires</a:t>
            </a:r>
          </a:p>
        </p:txBody>
      </p:sp>
    </p:spTree>
    <p:extLst>
      <p:ext uri="{BB962C8B-B14F-4D97-AF65-F5344CB8AC3E}">
        <p14:creationId xmlns:p14="http://schemas.microsoft.com/office/powerpoint/2010/main" val="31877360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6D3C70-136C-4858-955A-045E60D01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Structure</a:t>
            </a:r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383D82AF-4312-4E09-AEA7-032619B3D9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CH" dirty="0"/>
              <a:t>Campagne «L’avenir de nos hôpitaux»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87ECFAD2-213D-4FC1-A4D9-70B85E96BD64}"/>
              </a:ext>
            </a:extLst>
          </p:cNvPr>
          <p:cNvSpPr/>
          <p:nvPr/>
        </p:nvSpPr>
        <p:spPr>
          <a:xfrm>
            <a:off x="839416" y="4293096"/>
            <a:ext cx="1728192" cy="1728192"/>
          </a:xfrm>
          <a:prstGeom prst="rect">
            <a:avLst/>
          </a:prstGeom>
          <a:solidFill>
            <a:srgbClr val="ABB5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Émetteur</a:t>
            </a:r>
            <a:endParaRPr kumimoji="0" lang="de-CH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Pfeil: Fünfeck 5">
            <a:extLst>
              <a:ext uri="{FF2B5EF4-FFF2-40B4-BE49-F238E27FC236}">
                <a16:creationId xmlns:a16="http://schemas.microsoft.com/office/drawing/2014/main" id="{B80C706A-CA02-4051-9B2E-334285204BDF}"/>
              </a:ext>
            </a:extLst>
          </p:cNvPr>
          <p:cNvSpPr/>
          <p:nvPr/>
        </p:nvSpPr>
        <p:spPr>
          <a:xfrm>
            <a:off x="2711624" y="4293096"/>
            <a:ext cx="5400600" cy="1728192"/>
          </a:xfrm>
          <a:prstGeom prst="homePlate">
            <a:avLst>
              <a:gd name="adj" fmla="val 12419"/>
            </a:avLst>
          </a:prstGeom>
          <a:solidFill>
            <a:srgbClr val="C9A3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1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Messages / mesures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10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Les objectifs en matière de coûts prévus par le 2</a:t>
            </a:r>
            <a:r>
              <a:rPr kumimoji="0" lang="fr-CH" sz="1100" i="0" u="none" strike="noStrike" kern="1200" cap="none" spc="0" normalizeH="0" baseline="3000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</a:t>
            </a:r>
            <a:r>
              <a:rPr kumimoji="0" lang="fr-CH" sz="110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volet de mesures de maîtrise des coûts sont en fait un budget global, avec ses conséquences négatives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10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Selon la logique de la révision de l’OAMal, 75% des hôpitaux fournissent leurs prestations à un prix trop élevé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10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L’interdiction des prestations en raison de la pandémie a entraîné de graves pertes pour les hôpitaux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1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Ces trois ingérences politiques seront disruptives pour les hôpitaux!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42E92A25-9B48-4947-87AE-0C9445EF5D34}"/>
              </a:ext>
            </a:extLst>
          </p:cNvPr>
          <p:cNvSpPr/>
          <p:nvPr/>
        </p:nvSpPr>
        <p:spPr>
          <a:xfrm>
            <a:off x="8256239" y="1700802"/>
            <a:ext cx="3046783" cy="2448278"/>
          </a:xfrm>
          <a:prstGeom prst="rect">
            <a:avLst/>
          </a:prstGeom>
          <a:solidFill>
            <a:srgbClr val="A6CFF0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100" b="1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Objectifs de communication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CH" sz="11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Donner un coup de frein à l’interventionnisme politique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CH" sz="11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Marquer une pause pour réfléchir à l’avenir du financement hospitalier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CH" sz="11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Revenir à un développement évolutif via un réajustement du marché plutôt que procéder à des coupes claires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endParaRPr kumimoji="0" lang="fr-CH" sz="11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1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1E2D3E7E-9168-48A5-BD0C-E7D8152028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17"/>
          <a:stretch/>
        </p:blipFill>
        <p:spPr>
          <a:xfrm>
            <a:off x="1055440" y="4434981"/>
            <a:ext cx="1026416" cy="1444422"/>
          </a:xfrm>
          <a:prstGeom prst="rect">
            <a:avLst/>
          </a:prstGeom>
        </p:spPr>
      </p:pic>
      <p:sp>
        <p:nvSpPr>
          <p:cNvPr id="13" name="Pfeil: Fünfeck 12">
            <a:extLst>
              <a:ext uri="{FF2B5EF4-FFF2-40B4-BE49-F238E27FC236}">
                <a16:creationId xmlns:a16="http://schemas.microsoft.com/office/drawing/2014/main" id="{766DFF9D-0F10-48B0-967B-0C78DAE0F724}"/>
              </a:ext>
            </a:extLst>
          </p:cNvPr>
          <p:cNvSpPr/>
          <p:nvPr/>
        </p:nvSpPr>
        <p:spPr>
          <a:xfrm>
            <a:off x="2675620" y="3645024"/>
            <a:ext cx="5400600" cy="504056"/>
          </a:xfrm>
          <a:prstGeom prst="homePlate">
            <a:avLst/>
          </a:prstGeom>
          <a:solidFill>
            <a:srgbClr val="C9A3A3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100" b="1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Sensibiliser</a:t>
            </a:r>
          </a:p>
        </p:txBody>
      </p:sp>
      <p:sp>
        <p:nvSpPr>
          <p:cNvPr id="14" name="Pfeil: Fünfeck 13">
            <a:extLst>
              <a:ext uri="{FF2B5EF4-FFF2-40B4-BE49-F238E27FC236}">
                <a16:creationId xmlns:a16="http://schemas.microsoft.com/office/drawing/2014/main" id="{54B45840-A581-4BA3-B6FE-49B97D4E1B12}"/>
              </a:ext>
            </a:extLst>
          </p:cNvPr>
          <p:cNvSpPr/>
          <p:nvPr/>
        </p:nvSpPr>
        <p:spPr>
          <a:xfrm>
            <a:off x="3575720" y="2996950"/>
            <a:ext cx="4532894" cy="504056"/>
          </a:xfrm>
          <a:prstGeom prst="homePlate">
            <a:avLst/>
          </a:prstGeom>
          <a:solidFill>
            <a:srgbClr val="C9A3A3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100" b="1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Positionner</a:t>
            </a:r>
          </a:p>
        </p:txBody>
      </p:sp>
      <p:sp>
        <p:nvSpPr>
          <p:cNvPr id="15" name="Pfeil: Fünfeck 14">
            <a:extLst>
              <a:ext uri="{FF2B5EF4-FFF2-40B4-BE49-F238E27FC236}">
                <a16:creationId xmlns:a16="http://schemas.microsoft.com/office/drawing/2014/main" id="{00B215AA-6A3A-41D5-A22D-7C6A0A94D40B}"/>
              </a:ext>
            </a:extLst>
          </p:cNvPr>
          <p:cNvSpPr/>
          <p:nvPr/>
        </p:nvSpPr>
        <p:spPr>
          <a:xfrm>
            <a:off x="4511824" y="2348876"/>
            <a:ext cx="3596790" cy="504056"/>
          </a:xfrm>
          <a:prstGeom prst="homePlate">
            <a:avLst/>
          </a:prstGeom>
          <a:solidFill>
            <a:srgbClr val="C9A3A3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100" b="1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Mobiliser</a:t>
            </a:r>
          </a:p>
        </p:txBody>
      </p:sp>
      <p:sp>
        <p:nvSpPr>
          <p:cNvPr id="17" name="Pfeil: Fünfeck 16">
            <a:extLst>
              <a:ext uri="{FF2B5EF4-FFF2-40B4-BE49-F238E27FC236}">
                <a16:creationId xmlns:a16="http://schemas.microsoft.com/office/drawing/2014/main" id="{041E1CE8-0F13-42F7-B0AE-4210F0B74FCB}"/>
              </a:ext>
            </a:extLst>
          </p:cNvPr>
          <p:cNvSpPr/>
          <p:nvPr/>
        </p:nvSpPr>
        <p:spPr>
          <a:xfrm>
            <a:off x="5375920" y="1700802"/>
            <a:ext cx="2751080" cy="504056"/>
          </a:xfrm>
          <a:prstGeom prst="homePlate">
            <a:avLst/>
          </a:prstGeom>
          <a:solidFill>
            <a:srgbClr val="C9A3A3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100" b="1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Fixer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3AEBF38B-1A05-421B-8E7A-0D1DE7862A06}"/>
              </a:ext>
            </a:extLst>
          </p:cNvPr>
          <p:cNvSpPr/>
          <p:nvPr/>
        </p:nvSpPr>
        <p:spPr>
          <a:xfrm>
            <a:off x="8256239" y="4293096"/>
            <a:ext cx="3046783" cy="1728192"/>
          </a:xfrm>
          <a:prstGeom prst="rect">
            <a:avLst/>
          </a:prstGeom>
          <a:solidFill>
            <a:srgbClr val="A6CF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100" b="1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Groupes cibles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CH" sz="11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Décideurs politiques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CH" sz="11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Secteur de la santé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CH" sz="11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Médias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CH" sz="11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Public intéressé</a:t>
            </a:r>
          </a:p>
        </p:txBody>
      </p:sp>
    </p:spTree>
    <p:extLst>
      <p:ext uri="{BB962C8B-B14F-4D97-AF65-F5344CB8AC3E}">
        <p14:creationId xmlns:p14="http://schemas.microsoft.com/office/powerpoint/2010/main" val="14523100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hteck 80">
            <a:extLst>
              <a:ext uri="{FF2B5EF4-FFF2-40B4-BE49-F238E27FC236}">
                <a16:creationId xmlns:a16="http://schemas.microsoft.com/office/drawing/2014/main" id="{C2C86A46-BB3D-467D-B325-0497822318DA}"/>
              </a:ext>
            </a:extLst>
          </p:cNvPr>
          <p:cNvSpPr/>
          <p:nvPr/>
        </p:nvSpPr>
        <p:spPr>
          <a:xfrm>
            <a:off x="719132" y="4715855"/>
            <a:ext cx="1340158" cy="938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DDA67B7-D2C9-4712-AC9D-AC3C18572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Chronologie des éléments de la campagne</a:t>
            </a:r>
            <a:endParaRPr lang="de-CH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1C61AE10-B938-472E-AE9D-C92519C46D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CH" dirty="0"/>
              <a:t>Campagne «L’avenir de nos hôpitaux»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7AD03B20-F208-4A5E-B070-B55F179EF592}"/>
              </a:ext>
            </a:extLst>
          </p:cNvPr>
          <p:cNvSpPr/>
          <p:nvPr/>
        </p:nvSpPr>
        <p:spPr>
          <a:xfrm>
            <a:off x="2572011" y="5936734"/>
            <a:ext cx="798800" cy="25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T3/2020</a:t>
            </a:r>
          </a:p>
        </p:txBody>
      </p:sp>
      <p:sp>
        <p:nvSpPr>
          <p:cNvPr id="54" name="Textfeld 53">
            <a:extLst>
              <a:ext uri="{FF2B5EF4-FFF2-40B4-BE49-F238E27FC236}">
                <a16:creationId xmlns:a16="http://schemas.microsoft.com/office/drawing/2014/main" id="{666968C7-65B5-4230-814A-94032EB1E851}"/>
              </a:ext>
            </a:extLst>
          </p:cNvPr>
          <p:cNvSpPr txBox="1"/>
          <p:nvPr/>
        </p:nvSpPr>
        <p:spPr>
          <a:xfrm>
            <a:off x="10453622" y="6238086"/>
            <a:ext cx="1659660" cy="12823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9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9" name="Rechteck 58">
            <a:extLst>
              <a:ext uri="{FF2B5EF4-FFF2-40B4-BE49-F238E27FC236}">
                <a16:creationId xmlns:a16="http://schemas.microsoft.com/office/drawing/2014/main" id="{1D5FBF6A-D3FD-4E14-98F7-CB8A48C4EFBC}"/>
              </a:ext>
            </a:extLst>
          </p:cNvPr>
          <p:cNvSpPr/>
          <p:nvPr/>
        </p:nvSpPr>
        <p:spPr>
          <a:xfrm>
            <a:off x="3409730" y="5936847"/>
            <a:ext cx="1476000" cy="25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T4/2020</a:t>
            </a:r>
          </a:p>
        </p:txBody>
      </p:sp>
      <p:sp>
        <p:nvSpPr>
          <p:cNvPr id="60" name="Rechteck 59">
            <a:extLst>
              <a:ext uri="{FF2B5EF4-FFF2-40B4-BE49-F238E27FC236}">
                <a16:creationId xmlns:a16="http://schemas.microsoft.com/office/drawing/2014/main" id="{2303EDD9-65AE-4FDA-9AAF-7012BE0BD7B2}"/>
              </a:ext>
            </a:extLst>
          </p:cNvPr>
          <p:cNvSpPr/>
          <p:nvPr/>
        </p:nvSpPr>
        <p:spPr>
          <a:xfrm>
            <a:off x="4924649" y="5936734"/>
            <a:ext cx="1476000" cy="25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T1/2021</a:t>
            </a:r>
          </a:p>
        </p:txBody>
      </p:sp>
      <p:sp>
        <p:nvSpPr>
          <p:cNvPr id="61" name="Rechteck 60">
            <a:extLst>
              <a:ext uri="{FF2B5EF4-FFF2-40B4-BE49-F238E27FC236}">
                <a16:creationId xmlns:a16="http://schemas.microsoft.com/office/drawing/2014/main" id="{3C0D3A8E-BB76-4C47-9C4F-21484BED1495}"/>
              </a:ext>
            </a:extLst>
          </p:cNvPr>
          <p:cNvSpPr/>
          <p:nvPr/>
        </p:nvSpPr>
        <p:spPr>
          <a:xfrm>
            <a:off x="6439568" y="5938953"/>
            <a:ext cx="1476000" cy="25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T2/2021</a:t>
            </a:r>
          </a:p>
        </p:txBody>
      </p:sp>
      <p:sp>
        <p:nvSpPr>
          <p:cNvPr id="62" name="Rechteck 61">
            <a:extLst>
              <a:ext uri="{FF2B5EF4-FFF2-40B4-BE49-F238E27FC236}">
                <a16:creationId xmlns:a16="http://schemas.microsoft.com/office/drawing/2014/main" id="{87AA382D-6BFA-4D67-8D90-28621CB2C583}"/>
              </a:ext>
            </a:extLst>
          </p:cNvPr>
          <p:cNvSpPr/>
          <p:nvPr/>
        </p:nvSpPr>
        <p:spPr>
          <a:xfrm>
            <a:off x="7954487" y="5938953"/>
            <a:ext cx="1476000" cy="25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T3/2021</a:t>
            </a:r>
          </a:p>
        </p:txBody>
      </p:sp>
      <p:sp>
        <p:nvSpPr>
          <p:cNvPr id="63" name="Rechteck 62">
            <a:extLst>
              <a:ext uri="{FF2B5EF4-FFF2-40B4-BE49-F238E27FC236}">
                <a16:creationId xmlns:a16="http://schemas.microsoft.com/office/drawing/2014/main" id="{E4030333-EDD2-4AC4-BD71-65822AA1D72A}"/>
              </a:ext>
            </a:extLst>
          </p:cNvPr>
          <p:cNvSpPr/>
          <p:nvPr/>
        </p:nvSpPr>
        <p:spPr>
          <a:xfrm>
            <a:off x="9469406" y="5938953"/>
            <a:ext cx="1476000" cy="25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T4/2021</a:t>
            </a:r>
            <a:endParaRPr kumimoji="0" lang="de-CH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Pfeil: Fünfeck 9">
            <a:extLst>
              <a:ext uri="{FF2B5EF4-FFF2-40B4-BE49-F238E27FC236}">
                <a16:creationId xmlns:a16="http://schemas.microsoft.com/office/drawing/2014/main" id="{B775639F-E71C-409D-8F86-F6417A7668A2}"/>
              </a:ext>
            </a:extLst>
          </p:cNvPr>
          <p:cNvSpPr/>
          <p:nvPr/>
        </p:nvSpPr>
        <p:spPr>
          <a:xfrm>
            <a:off x="10984325" y="5938953"/>
            <a:ext cx="936104" cy="249781"/>
          </a:xfrm>
          <a:prstGeom prst="homePlat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2022</a:t>
            </a:r>
          </a:p>
        </p:txBody>
      </p:sp>
      <p:sp>
        <p:nvSpPr>
          <p:cNvPr id="20" name="Pfeil: Chevron 19">
            <a:extLst>
              <a:ext uri="{FF2B5EF4-FFF2-40B4-BE49-F238E27FC236}">
                <a16:creationId xmlns:a16="http://schemas.microsoft.com/office/drawing/2014/main" id="{81DE0582-007B-4908-9774-EE0F05F37BDB}"/>
              </a:ext>
            </a:extLst>
          </p:cNvPr>
          <p:cNvSpPr/>
          <p:nvPr/>
        </p:nvSpPr>
        <p:spPr>
          <a:xfrm>
            <a:off x="1855892" y="5936734"/>
            <a:ext cx="847542" cy="249781"/>
          </a:xfrm>
          <a:prstGeom prst="chevr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02B6EEA2-F90E-46CB-8446-3185E2390A3D}"/>
              </a:ext>
            </a:extLst>
          </p:cNvPr>
          <p:cNvSpPr/>
          <p:nvPr/>
        </p:nvSpPr>
        <p:spPr>
          <a:xfrm>
            <a:off x="719132" y="1706949"/>
            <a:ext cx="1340158" cy="938202"/>
          </a:xfrm>
          <a:prstGeom prst="rect">
            <a:avLst/>
          </a:prstGeom>
          <a:solidFill>
            <a:srgbClr val="A6CF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9" name="Rechteck 78">
            <a:extLst>
              <a:ext uri="{FF2B5EF4-FFF2-40B4-BE49-F238E27FC236}">
                <a16:creationId xmlns:a16="http://schemas.microsoft.com/office/drawing/2014/main" id="{E50E3F27-1210-4D39-9EA4-381AAFD4D833}"/>
              </a:ext>
            </a:extLst>
          </p:cNvPr>
          <p:cNvSpPr/>
          <p:nvPr/>
        </p:nvSpPr>
        <p:spPr>
          <a:xfrm>
            <a:off x="719132" y="2713687"/>
            <a:ext cx="1340158" cy="938202"/>
          </a:xfrm>
          <a:prstGeom prst="rect">
            <a:avLst/>
          </a:prstGeom>
          <a:solidFill>
            <a:srgbClr val="C9A3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0" name="Rechteck 79">
            <a:extLst>
              <a:ext uri="{FF2B5EF4-FFF2-40B4-BE49-F238E27FC236}">
                <a16:creationId xmlns:a16="http://schemas.microsoft.com/office/drawing/2014/main" id="{0E42302A-2C82-48EA-B591-64CBE8089740}"/>
              </a:ext>
            </a:extLst>
          </p:cNvPr>
          <p:cNvSpPr/>
          <p:nvPr/>
        </p:nvSpPr>
        <p:spPr>
          <a:xfrm>
            <a:off x="719132" y="3714771"/>
            <a:ext cx="1340158" cy="938202"/>
          </a:xfrm>
          <a:prstGeom prst="rect">
            <a:avLst/>
          </a:prstGeom>
          <a:solidFill>
            <a:srgbClr val="ABB5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64" name="Grafik 5">
            <a:extLst>
              <a:ext uri="{FF2B5EF4-FFF2-40B4-BE49-F238E27FC236}">
                <a16:creationId xmlns:a16="http://schemas.microsoft.com/office/drawing/2014/main" id="{9F32BBB4-2D4F-4C49-A5F9-D2C78480635A}"/>
              </a:ext>
            </a:extLst>
          </p:cNvPr>
          <p:cNvGrpSpPr>
            <a:grpSpLocks noChangeAspect="1"/>
          </p:cNvGrpSpPr>
          <p:nvPr/>
        </p:nvGrpSpPr>
        <p:grpSpPr>
          <a:xfrm>
            <a:off x="1063505" y="1780545"/>
            <a:ext cx="457173" cy="457069"/>
            <a:chOff x="10656944" y="2185398"/>
            <a:chExt cx="457173" cy="457069"/>
          </a:xfrm>
          <a:solidFill>
            <a:srgbClr val="000000"/>
          </a:solidFill>
        </p:grpSpPr>
        <p:sp>
          <p:nvSpPr>
            <p:cNvPr id="65" name="Freihandform 1610">
              <a:extLst>
                <a:ext uri="{FF2B5EF4-FFF2-40B4-BE49-F238E27FC236}">
                  <a16:creationId xmlns:a16="http://schemas.microsoft.com/office/drawing/2014/main" id="{09AECF26-DE21-445F-8DD3-FA6AD1733F16}"/>
                </a:ext>
              </a:extLst>
            </p:cNvPr>
            <p:cNvSpPr/>
            <p:nvPr/>
          </p:nvSpPr>
          <p:spPr>
            <a:xfrm>
              <a:off x="10656944" y="2185398"/>
              <a:ext cx="457173" cy="457069"/>
            </a:xfrm>
            <a:custGeom>
              <a:avLst/>
              <a:gdLst>
                <a:gd name="connsiteX0" fmla="*/ 228587 w 457173"/>
                <a:gd name="connsiteY0" fmla="*/ 10475 h 457069"/>
                <a:gd name="connsiteX1" fmla="*/ 382806 w 457173"/>
                <a:gd name="connsiteY1" fmla="*/ 74350 h 457069"/>
                <a:gd name="connsiteX2" fmla="*/ 446696 w 457173"/>
                <a:gd name="connsiteY2" fmla="*/ 228535 h 457069"/>
                <a:gd name="connsiteX3" fmla="*/ 382806 w 457173"/>
                <a:gd name="connsiteY3" fmla="*/ 382719 h 457069"/>
                <a:gd name="connsiteX4" fmla="*/ 228587 w 457173"/>
                <a:gd name="connsiteY4" fmla="*/ 446595 h 457069"/>
                <a:gd name="connsiteX5" fmla="*/ 74367 w 457173"/>
                <a:gd name="connsiteY5" fmla="*/ 382719 h 457069"/>
                <a:gd name="connsiteX6" fmla="*/ 10477 w 457173"/>
                <a:gd name="connsiteY6" fmla="*/ 228535 h 457069"/>
                <a:gd name="connsiteX7" fmla="*/ 74367 w 457173"/>
                <a:gd name="connsiteY7" fmla="*/ 74350 h 457069"/>
                <a:gd name="connsiteX8" fmla="*/ 228587 w 457173"/>
                <a:gd name="connsiteY8" fmla="*/ 10475 h 457069"/>
                <a:gd name="connsiteX9" fmla="*/ 228587 w 457173"/>
                <a:gd name="connsiteY9" fmla="*/ 0 h 457069"/>
                <a:gd name="connsiteX10" fmla="*/ 0 w 457173"/>
                <a:gd name="connsiteY10" fmla="*/ 228535 h 457069"/>
                <a:gd name="connsiteX11" fmla="*/ 228587 w 457173"/>
                <a:gd name="connsiteY11" fmla="*/ 457069 h 457069"/>
                <a:gd name="connsiteX12" fmla="*/ 457173 w 457173"/>
                <a:gd name="connsiteY12" fmla="*/ 228535 h 457069"/>
                <a:gd name="connsiteX13" fmla="*/ 228587 w 457173"/>
                <a:gd name="connsiteY13" fmla="*/ 0 h 457069"/>
                <a:gd name="connsiteX14" fmla="*/ 228587 w 457173"/>
                <a:gd name="connsiteY14" fmla="*/ 0 h 45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57173" h="457069">
                  <a:moveTo>
                    <a:pt x="228587" y="10475"/>
                  </a:moveTo>
                  <a:cubicBezTo>
                    <a:pt x="286838" y="10475"/>
                    <a:pt x="341622" y="33157"/>
                    <a:pt x="382806" y="74350"/>
                  </a:cubicBezTo>
                  <a:cubicBezTo>
                    <a:pt x="423990" y="115543"/>
                    <a:pt x="446696" y="170296"/>
                    <a:pt x="446696" y="228535"/>
                  </a:cubicBezTo>
                  <a:cubicBezTo>
                    <a:pt x="446696" y="286773"/>
                    <a:pt x="424009" y="341545"/>
                    <a:pt x="382806" y="382719"/>
                  </a:cubicBezTo>
                  <a:cubicBezTo>
                    <a:pt x="341604" y="423894"/>
                    <a:pt x="286838" y="446595"/>
                    <a:pt x="228587" y="446595"/>
                  </a:cubicBezTo>
                  <a:cubicBezTo>
                    <a:pt x="170335" y="446595"/>
                    <a:pt x="115551" y="423913"/>
                    <a:pt x="74367" y="382719"/>
                  </a:cubicBezTo>
                  <a:cubicBezTo>
                    <a:pt x="33183" y="341526"/>
                    <a:pt x="10477" y="286773"/>
                    <a:pt x="10477" y="228535"/>
                  </a:cubicBezTo>
                  <a:cubicBezTo>
                    <a:pt x="10477" y="170296"/>
                    <a:pt x="33164" y="115524"/>
                    <a:pt x="74367" y="74350"/>
                  </a:cubicBezTo>
                  <a:cubicBezTo>
                    <a:pt x="115569" y="33176"/>
                    <a:pt x="170335" y="10475"/>
                    <a:pt x="228587" y="10475"/>
                  </a:cubicBezTo>
                  <a:moveTo>
                    <a:pt x="228587" y="0"/>
                  </a:moveTo>
                  <a:cubicBezTo>
                    <a:pt x="102350" y="0"/>
                    <a:pt x="0" y="102326"/>
                    <a:pt x="0" y="228535"/>
                  </a:cubicBezTo>
                  <a:cubicBezTo>
                    <a:pt x="0" y="354743"/>
                    <a:pt x="102350" y="457069"/>
                    <a:pt x="228587" y="457069"/>
                  </a:cubicBezTo>
                  <a:cubicBezTo>
                    <a:pt x="354824" y="457069"/>
                    <a:pt x="457173" y="354743"/>
                    <a:pt x="457173" y="228535"/>
                  </a:cubicBezTo>
                  <a:cubicBezTo>
                    <a:pt x="457173" y="102326"/>
                    <a:pt x="354824" y="0"/>
                    <a:pt x="228587" y="0"/>
                  </a:cubicBezTo>
                  <a:lnTo>
                    <a:pt x="228587" y="0"/>
                  </a:lnTo>
                  <a:close/>
                </a:path>
              </a:pathLst>
            </a:custGeom>
            <a:solidFill>
              <a:srgbClr val="000000"/>
            </a:solidFill>
            <a:ln w="190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Freihandform 1611">
              <a:extLst>
                <a:ext uri="{FF2B5EF4-FFF2-40B4-BE49-F238E27FC236}">
                  <a16:creationId xmlns:a16="http://schemas.microsoft.com/office/drawing/2014/main" id="{17A340C6-A9C7-4C0B-BA5C-F1B57CFA3409}"/>
                </a:ext>
              </a:extLst>
            </p:cNvPr>
            <p:cNvSpPr/>
            <p:nvPr/>
          </p:nvSpPr>
          <p:spPr>
            <a:xfrm>
              <a:off x="10770761" y="2320493"/>
              <a:ext cx="229539" cy="186853"/>
            </a:xfrm>
            <a:custGeom>
              <a:avLst/>
              <a:gdLst>
                <a:gd name="connsiteX0" fmla="*/ 110007 w 229539"/>
                <a:gd name="connsiteY0" fmla="*/ 186853 h 186853"/>
                <a:gd name="connsiteX1" fmla="*/ 107683 w 229539"/>
                <a:gd name="connsiteY1" fmla="*/ 186301 h 186853"/>
                <a:gd name="connsiteX2" fmla="*/ 66671 w 229539"/>
                <a:gd name="connsiteY2" fmla="*/ 120788 h 186853"/>
                <a:gd name="connsiteX3" fmla="*/ 43318 w 229539"/>
                <a:gd name="connsiteY3" fmla="*/ 120140 h 186853"/>
                <a:gd name="connsiteX4" fmla="*/ 33812 w 229539"/>
                <a:gd name="connsiteY4" fmla="*/ 120140 h 186853"/>
                <a:gd name="connsiteX5" fmla="*/ 0 w 229539"/>
                <a:gd name="connsiteY5" fmla="*/ 86336 h 186853"/>
                <a:gd name="connsiteX6" fmla="*/ 0 w 229539"/>
                <a:gd name="connsiteY6" fmla="*/ 67291 h 186853"/>
                <a:gd name="connsiteX7" fmla="*/ 33812 w 229539"/>
                <a:gd name="connsiteY7" fmla="*/ 33487 h 186853"/>
                <a:gd name="connsiteX8" fmla="*/ 43336 w 229539"/>
                <a:gd name="connsiteY8" fmla="*/ 33487 h 186853"/>
                <a:gd name="connsiteX9" fmla="*/ 189518 w 229539"/>
                <a:gd name="connsiteY9" fmla="*/ 1378 h 186853"/>
                <a:gd name="connsiteX10" fmla="*/ 203671 w 229539"/>
                <a:gd name="connsiteY10" fmla="*/ 2331 h 186853"/>
                <a:gd name="connsiteX11" fmla="*/ 210490 w 229539"/>
                <a:gd name="connsiteY11" fmla="*/ 14767 h 186853"/>
                <a:gd name="connsiteX12" fmla="*/ 210490 w 229539"/>
                <a:gd name="connsiteY12" fmla="*/ 52570 h 186853"/>
                <a:gd name="connsiteX13" fmla="*/ 229539 w 229539"/>
                <a:gd name="connsiteY13" fmla="*/ 72091 h 186853"/>
                <a:gd name="connsiteX14" fmla="*/ 229539 w 229539"/>
                <a:gd name="connsiteY14" fmla="*/ 81613 h 186853"/>
                <a:gd name="connsiteX15" fmla="*/ 210490 w 229539"/>
                <a:gd name="connsiteY15" fmla="*/ 101134 h 186853"/>
                <a:gd name="connsiteX16" fmla="*/ 210490 w 229539"/>
                <a:gd name="connsiteY16" fmla="*/ 138861 h 186853"/>
                <a:gd name="connsiteX17" fmla="*/ 203671 w 229539"/>
                <a:gd name="connsiteY17" fmla="*/ 151297 h 186853"/>
                <a:gd name="connsiteX18" fmla="*/ 189518 w 229539"/>
                <a:gd name="connsiteY18" fmla="*/ 152249 h 186853"/>
                <a:gd name="connsiteX19" fmla="*/ 77167 w 229539"/>
                <a:gd name="connsiteY19" fmla="*/ 121473 h 186853"/>
                <a:gd name="connsiteX20" fmla="*/ 112332 w 229539"/>
                <a:gd name="connsiteY20" fmla="*/ 176912 h 186853"/>
                <a:gd name="connsiteX21" fmla="*/ 114693 w 229539"/>
                <a:gd name="connsiteY21" fmla="*/ 183939 h 186853"/>
                <a:gd name="connsiteX22" fmla="*/ 110007 w 229539"/>
                <a:gd name="connsiteY22" fmla="*/ 186853 h 186853"/>
                <a:gd name="connsiteX23" fmla="*/ 77148 w 229539"/>
                <a:gd name="connsiteY23" fmla="*/ 110942 h 186853"/>
                <a:gd name="connsiteX24" fmla="*/ 193917 w 229539"/>
                <a:gd name="connsiteY24" fmla="*/ 142765 h 186853"/>
                <a:gd name="connsiteX25" fmla="*/ 198032 w 229539"/>
                <a:gd name="connsiteY25" fmla="*/ 142498 h 186853"/>
                <a:gd name="connsiteX26" fmla="*/ 200013 w 229539"/>
                <a:gd name="connsiteY26" fmla="*/ 138880 h 186853"/>
                <a:gd name="connsiteX27" fmla="*/ 200013 w 229539"/>
                <a:gd name="connsiteY27" fmla="*/ 14786 h 186853"/>
                <a:gd name="connsiteX28" fmla="*/ 198032 w 229539"/>
                <a:gd name="connsiteY28" fmla="*/ 11167 h 186853"/>
                <a:gd name="connsiteX29" fmla="*/ 193917 w 229539"/>
                <a:gd name="connsiteY29" fmla="*/ 10882 h 186853"/>
                <a:gd name="connsiteX30" fmla="*/ 77148 w 229539"/>
                <a:gd name="connsiteY30" fmla="*/ 42705 h 186853"/>
                <a:gd name="connsiteX31" fmla="*/ 77148 w 229539"/>
                <a:gd name="connsiteY31" fmla="*/ 110942 h 186853"/>
                <a:gd name="connsiteX32" fmla="*/ 66671 w 229539"/>
                <a:gd name="connsiteY32" fmla="*/ 43372 h 186853"/>
                <a:gd name="connsiteX33" fmla="*/ 43355 w 229539"/>
                <a:gd name="connsiteY33" fmla="*/ 43981 h 186853"/>
                <a:gd name="connsiteX34" fmla="*/ 33812 w 229539"/>
                <a:gd name="connsiteY34" fmla="*/ 43981 h 186853"/>
                <a:gd name="connsiteX35" fmla="*/ 10477 w 229539"/>
                <a:gd name="connsiteY35" fmla="*/ 67311 h 186853"/>
                <a:gd name="connsiteX36" fmla="*/ 10477 w 229539"/>
                <a:gd name="connsiteY36" fmla="*/ 86355 h 186853"/>
                <a:gd name="connsiteX37" fmla="*/ 33812 w 229539"/>
                <a:gd name="connsiteY37" fmla="*/ 109685 h 186853"/>
                <a:gd name="connsiteX38" fmla="*/ 43336 w 229539"/>
                <a:gd name="connsiteY38" fmla="*/ 109685 h 186853"/>
                <a:gd name="connsiteX39" fmla="*/ 66671 w 229539"/>
                <a:gd name="connsiteY39" fmla="*/ 110294 h 186853"/>
                <a:gd name="connsiteX40" fmla="*/ 66671 w 229539"/>
                <a:gd name="connsiteY40" fmla="*/ 43372 h 186853"/>
                <a:gd name="connsiteX41" fmla="*/ 210490 w 229539"/>
                <a:gd name="connsiteY41" fmla="*/ 63083 h 186853"/>
                <a:gd name="connsiteX42" fmla="*/ 210490 w 229539"/>
                <a:gd name="connsiteY42" fmla="*/ 90678 h 186853"/>
                <a:gd name="connsiteX43" fmla="*/ 219062 w 229539"/>
                <a:gd name="connsiteY43" fmla="*/ 81651 h 186853"/>
                <a:gd name="connsiteX44" fmla="*/ 219062 w 229539"/>
                <a:gd name="connsiteY44" fmla="*/ 72129 h 186853"/>
                <a:gd name="connsiteX45" fmla="*/ 210490 w 229539"/>
                <a:gd name="connsiteY45" fmla="*/ 63083 h 186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29539" h="186853">
                  <a:moveTo>
                    <a:pt x="110007" y="186853"/>
                  </a:moveTo>
                  <a:cubicBezTo>
                    <a:pt x="109226" y="186853"/>
                    <a:pt x="108426" y="186682"/>
                    <a:pt x="107683" y="186301"/>
                  </a:cubicBezTo>
                  <a:cubicBezTo>
                    <a:pt x="82558" y="173865"/>
                    <a:pt x="66880" y="148802"/>
                    <a:pt x="66671" y="120788"/>
                  </a:cubicBezTo>
                  <a:cubicBezTo>
                    <a:pt x="59318" y="120407"/>
                    <a:pt x="51546" y="120178"/>
                    <a:pt x="43318" y="120140"/>
                  </a:cubicBezTo>
                  <a:lnTo>
                    <a:pt x="33812" y="120140"/>
                  </a:lnTo>
                  <a:cubicBezTo>
                    <a:pt x="15163" y="120140"/>
                    <a:pt x="0" y="104981"/>
                    <a:pt x="0" y="86336"/>
                  </a:cubicBezTo>
                  <a:lnTo>
                    <a:pt x="0" y="67291"/>
                  </a:lnTo>
                  <a:cubicBezTo>
                    <a:pt x="0" y="48647"/>
                    <a:pt x="15163" y="33487"/>
                    <a:pt x="33812" y="33487"/>
                  </a:cubicBezTo>
                  <a:lnTo>
                    <a:pt x="43336" y="33487"/>
                  </a:lnTo>
                  <a:cubicBezTo>
                    <a:pt x="121037" y="33145"/>
                    <a:pt x="157420" y="16271"/>
                    <a:pt x="189518" y="1378"/>
                  </a:cubicBezTo>
                  <a:cubicBezTo>
                    <a:pt x="194108" y="-755"/>
                    <a:pt x="199404" y="-393"/>
                    <a:pt x="203671" y="2331"/>
                  </a:cubicBezTo>
                  <a:cubicBezTo>
                    <a:pt x="207938" y="5054"/>
                    <a:pt x="210490" y="9701"/>
                    <a:pt x="210490" y="14767"/>
                  </a:cubicBezTo>
                  <a:lnTo>
                    <a:pt x="210490" y="52570"/>
                  </a:lnTo>
                  <a:cubicBezTo>
                    <a:pt x="221043" y="52818"/>
                    <a:pt x="229539" y="61483"/>
                    <a:pt x="229539" y="72091"/>
                  </a:cubicBezTo>
                  <a:lnTo>
                    <a:pt x="229539" y="81613"/>
                  </a:lnTo>
                  <a:cubicBezTo>
                    <a:pt x="229539" y="92221"/>
                    <a:pt x="221043" y="100867"/>
                    <a:pt x="210490" y="101134"/>
                  </a:cubicBezTo>
                  <a:lnTo>
                    <a:pt x="210490" y="138861"/>
                  </a:lnTo>
                  <a:cubicBezTo>
                    <a:pt x="210490" y="143927"/>
                    <a:pt x="207938" y="148574"/>
                    <a:pt x="203671" y="151297"/>
                  </a:cubicBezTo>
                  <a:cubicBezTo>
                    <a:pt x="199404" y="154020"/>
                    <a:pt x="194108" y="154382"/>
                    <a:pt x="189518" y="152249"/>
                  </a:cubicBezTo>
                  <a:cubicBezTo>
                    <a:pt x="162487" y="139718"/>
                    <a:pt x="132408" y="125777"/>
                    <a:pt x="77167" y="121473"/>
                  </a:cubicBezTo>
                  <a:cubicBezTo>
                    <a:pt x="77624" y="145184"/>
                    <a:pt x="91015" y="166342"/>
                    <a:pt x="112332" y="176912"/>
                  </a:cubicBezTo>
                  <a:cubicBezTo>
                    <a:pt x="114922" y="178188"/>
                    <a:pt x="115989" y="181330"/>
                    <a:pt x="114693" y="183939"/>
                  </a:cubicBezTo>
                  <a:cubicBezTo>
                    <a:pt x="113779" y="185787"/>
                    <a:pt x="111931" y="186853"/>
                    <a:pt x="110007" y="186853"/>
                  </a:cubicBezTo>
                  <a:close/>
                  <a:moveTo>
                    <a:pt x="77148" y="110942"/>
                  </a:moveTo>
                  <a:cubicBezTo>
                    <a:pt x="129609" y="114827"/>
                    <a:pt x="160544" y="127282"/>
                    <a:pt x="193917" y="142765"/>
                  </a:cubicBezTo>
                  <a:cubicBezTo>
                    <a:pt x="195251" y="143394"/>
                    <a:pt x="196794" y="143279"/>
                    <a:pt x="198032" y="142498"/>
                  </a:cubicBezTo>
                  <a:cubicBezTo>
                    <a:pt x="199270" y="141718"/>
                    <a:pt x="200013" y="140365"/>
                    <a:pt x="200013" y="138880"/>
                  </a:cubicBezTo>
                  <a:lnTo>
                    <a:pt x="200013" y="14786"/>
                  </a:lnTo>
                  <a:cubicBezTo>
                    <a:pt x="200013" y="13319"/>
                    <a:pt x="199270" y="11967"/>
                    <a:pt x="198032" y="11167"/>
                  </a:cubicBezTo>
                  <a:cubicBezTo>
                    <a:pt x="196794" y="10367"/>
                    <a:pt x="195251" y="10272"/>
                    <a:pt x="193917" y="10882"/>
                  </a:cubicBezTo>
                  <a:cubicBezTo>
                    <a:pt x="160544" y="26365"/>
                    <a:pt x="129609" y="38820"/>
                    <a:pt x="77148" y="42705"/>
                  </a:cubicBezTo>
                  <a:lnTo>
                    <a:pt x="77148" y="110942"/>
                  </a:lnTo>
                  <a:close/>
                  <a:moveTo>
                    <a:pt x="66671" y="43372"/>
                  </a:moveTo>
                  <a:cubicBezTo>
                    <a:pt x="59318" y="43733"/>
                    <a:pt x="51585" y="43943"/>
                    <a:pt x="43355" y="43981"/>
                  </a:cubicBezTo>
                  <a:lnTo>
                    <a:pt x="33812" y="43981"/>
                  </a:lnTo>
                  <a:cubicBezTo>
                    <a:pt x="20954" y="43981"/>
                    <a:pt x="10477" y="54455"/>
                    <a:pt x="10477" y="67311"/>
                  </a:cubicBezTo>
                  <a:lnTo>
                    <a:pt x="10477" y="86355"/>
                  </a:lnTo>
                  <a:cubicBezTo>
                    <a:pt x="10477" y="99210"/>
                    <a:pt x="20954" y="109685"/>
                    <a:pt x="33812" y="109685"/>
                  </a:cubicBezTo>
                  <a:lnTo>
                    <a:pt x="43336" y="109685"/>
                  </a:lnTo>
                  <a:cubicBezTo>
                    <a:pt x="51565" y="109723"/>
                    <a:pt x="59318" y="109932"/>
                    <a:pt x="66671" y="110294"/>
                  </a:cubicBezTo>
                  <a:lnTo>
                    <a:pt x="66671" y="43372"/>
                  </a:lnTo>
                  <a:close/>
                  <a:moveTo>
                    <a:pt x="210490" y="63083"/>
                  </a:moveTo>
                  <a:lnTo>
                    <a:pt x="210490" y="90678"/>
                  </a:lnTo>
                  <a:cubicBezTo>
                    <a:pt x="215252" y="90431"/>
                    <a:pt x="219062" y="86469"/>
                    <a:pt x="219062" y="81651"/>
                  </a:cubicBezTo>
                  <a:lnTo>
                    <a:pt x="219062" y="72129"/>
                  </a:lnTo>
                  <a:cubicBezTo>
                    <a:pt x="219062" y="67291"/>
                    <a:pt x="215252" y="63330"/>
                    <a:pt x="210490" y="63083"/>
                  </a:cubicBezTo>
                  <a:close/>
                </a:path>
              </a:pathLst>
            </a:custGeom>
            <a:solidFill>
              <a:srgbClr val="000000"/>
            </a:solidFill>
            <a:ln w="190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Freihandform 1612">
              <a:extLst>
                <a:ext uri="{FF2B5EF4-FFF2-40B4-BE49-F238E27FC236}">
                  <a16:creationId xmlns:a16="http://schemas.microsoft.com/office/drawing/2014/main" id="{80C569EA-23B0-455C-B71B-167A572E0A4A}"/>
                </a:ext>
              </a:extLst>
            </p:cNvPr>
            <p:cNvSpPr/>
            <p:nvPr/>
          </p:nvSpPr>
          <p:spPr>
            <a:xfrm>
              <a:off x="10770761" y="2320493"/>
              <a:ext cx="229539" cy="186853"/>
            </a:xfrm>
            <a:custGeom>
              <a:avLst/>
              <a:gdLst>
                <a:gd name="connsiteX0" fmla="*/ 110007 w 229539"/>
                <a:gd name="connsiteY0" fmla="*/ 186853 h 186853"/>
                <a:gd name="connsiteX1" fmla="*/ 107683 w 229539"/>
                <a:gd name="connsiteY1" fmla="*/ 186301 h 186853"/>
                <a:gd name="connsiteX2" fmla="*/ 66671 w 229539"/>
                <a:gd name="connsiteY2" fmla="*/ 120788 h 186853"/>
                <a:gd name="connsiteX3" fmla="*/ 43318 w 229539"/>
                <a:gd name="connsiteY3" fmla="*/ 120140 h 186853"/>
                <a:gd name="connsiteX4" fmla="*/ 33812 w 229539"/>
                <a:gd name="connsiteY4" fmla="*/ 120140 h 186853"/>
                <a:gd name="connsiteX5" fmla="*/ 0 w 229539"/>
                <a:gd name="connsiteY5" fmla="*/ 86336 h 186853"/>
                <a:gd name="connsiteX6" fmla="*/ 0 w 229539"/>
                <a:gd name="connsiteY6" fmla="*/ 67291 h 186853"/>
                <a:gd name="connsiteX7" fmla="*/ 33812 w 229539"/>
                <a:gd name="connsiteY7" fmla="*/ 33487 h 186853"/>
                <a:gd name="connsiteX8" fmla="*/ 43336 w 229539"/>
                <a:gd name="connsiteY8" fmla="*/ 33487 h 186853"/>
                <a:gd name="connsiteX9" fmla="*/ 189518 w 229539"/>
                <a:gd name="connsiteY9" fmla="*/ 1378 h 186853"/>
                <a:gd name="connsiteX10" fmla="*/ 203671 w 229539"/>
                <a:gd name="connsiteY10" fmla="*/ 2331 h 186853"/>
                <a:gd name="connsiteX11" fmla="*/ 210490 w 229539"/>
                <a:gd name="connsiteY11" fmla="*/ 14767 h 186853"/>
                <a:gd name="connsiteX12" fmla="*/ 210490 w 229539"/>
                <a:gd name="connsiteY12" fmla="*/ 52570 h 186853"/>
                <a:gd name="connsiteX13" fmla="*/ 229539 w 229539"/>
                <a:gd name="connsiteY13" fmla="*/ 72091 h 186853"/>
                <a:gd name="connsiteX14" fmla="*/ 229539 w 229539"/>
                <a:gd name="connsiteY14" fmla="*/ 81613 h 186853"/>
                <a:gd name="connsiteX15" fmla="*/ 210490 w 229539"/>
                <a:gd name="connsiteY15" fmla="*/ 101134 h 186853"/>
                <a:gd name="connsiteX16" fmla="*/ 210490 w 229539"/>
                <a:gd name="connsiteY16" fmla="*/ 138861 h 186853"/>
                <a:gd name="connsiteX17" fmla="*/ 203671 w 229539"/>
                <a:gd name="connsiteY17" fmla="*/ 151297 h 186853"/>
                <a:gd name="connsiteX18" fmla="*/ 189518 w 229539"/>
                <a:gd name="connsiteY18" fmla="*/ 152249 h 186853"/>
                <a:gd name="connsiteX19" fmla="*/ 77167 w 229539"/>
                <a:gd name="connsiteY19" fmla="*/ 121473 h 186853"/>
                <a:gd name="connsiteX20" fmla="*/ 112332 w 229539"/>
                <a:gd name="connsiteY20" fmla="*/ 176912 h 186853"/>
                <a:gd name="connsiteX21" fmla="*/ 114693 w 229539"/>
                <a:gd name="connsiteY21" fmla="*/ 183939 h 186853"/>
                <a:gd name="connsiteX22" fmla="*/ 110007 w 229539"/>
                <a:gd name="connsiteY22" fmla="*/ 186853 h 186853"/>
                <a:gd name="connsiteX23" fmla="*/ 77148 w 229539"/>
                <a:gd name="connsiteY23" fmla="*/ 110942 h 186853"/>
                <a:gd name="connsiteX24" fmla="*/ 193917 w 229539"/>
                <a:gd name="connsiteY24" fmla="*/ 142765 h 186853"/>
                <a:gd name="connsiteX25" fmla="*/ 198032 w 229539"/>
                <a:gd name="connsiteY25" fmla="*/ 142498 h 186853"/>
                <a:gd name="connsiteX26" fmla="*/ 200013 w 229539"/>
                <a:gd name="connsiteY26" fmla="*/ 138880 h 186853"/>
                <a:gd name="connsiteX27" fmla="*/ 200013 w 229539"/>
                <a:gd name="connsiteY27" fmla="*/ 14786 h 186853"/>
                <a:gd name="connsiteX28" fmla="*/ 198032 w 229539"/>
                <a:gd name="connsiteY28" fmla="*/ 11167 h 186853"/>
                <a:gd name="connsiteX29" fmla="*/ 193917 w 229539"/>
                <a:gd name="connsiteY29" fmla="*/ 10882 h 186853"/>
                <a:gd name="connsiteX30" fmla="*/ 77148 w 229539"/>
                <a:gd name="connsiteY30" fmla="*/ 42705 h 186853"/>
                <a:gd name="connsiteX31" fmla="*/ 77148 w 229539"/>
                <a:gd name="connsiteY31" fmla="*/ 110942 h 186853"/>
                <a:gd name="connsiteX32" fmla="*/ 66671 w 229539"/>
                <a:gd name="connsiteY32" fmla="*/ 43372 h 186853"/>
                <a:gd name="connsiteX33" fmla="*/ 43355 w 229539"/>
                <a:gd name="connsiteY33" fmla="*/ 43981 h 186853"/>
                <a:gd name="connsiteX34" fmla="*/ 33812 w 229539"/>
                <a:gd name="connsiteY34" fmla="*/ 43981 h 186853"/>
                <a:gd name="connsiteX35" fmla="*/ 10477 w 229539"/>
                <a:gd name="connsiteY35" fmla="*/ 67311 h 186853"/>
                <a:gd name="connsiteX36" fmla="*/ 10477 w 229539"/>
                <a:gd name="connsiteY36" fmla="*/ 86355 h 186853"/>
                <a:gd name="connsiteX37" fmla="*/ 33812 w 229539"/>
                <a:gd name="connsiteY37" fmla="*/ 109685 h 186853"/>
                <a:gd name="connsiteX38" fmla="*/ 43336 w 229539"/>
                <a:gd name="connsiteY38" fmla="*/ 109685 h 186853"/>
                <a:gd name="connsiteX39" fmla="*/ 66671 w 229539"/>
                <a:gd name="connsiteY39" fmla="*/ 110294 h 186853"/>
                <a:gd name="connsiteX40" fmla="*/ 66671 w 229539"/>
                <a:gd name="connsiteY40" fmla="*/ 43372 h 186853"/>
                <a:gd name="connsiteX41" fmla="*/ 210490 w 229539"/>
                <a:gd name="connsiteY41" fmla="*/ 63083 h 186853"/>
                <a:gd name="connsiteX42" fmla="*/ 210490 w 229539"/>
                <a:gd name="connsiteY42" fmla="*/ 90678 h 186853"/>
                <a:gd name="connsiteX43" fmla="*/ 219062 w 229539"/>
                <a:gd name="connsiteY43" fmla="*/ 81651 h 186853"/>
                <a:gd name="connsiteX44" fmla="*/ 219062 w 229539"/>
                <a:gd name="connsiteY44" fmla="*/ 72129 h 186853"/>
                <a:gd name="connsiteX45" fmla="*/ 210490 w 229539"/>
                <a:gd name="connsiteY45" fmla="*/ 63083 h 186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29539" h="186853">
                  <a:moveTo>
                    <a:pt x="110007" y="186853"/>
                  </a:moveTo>
                  <a:cubicBezTo>
                    <a:pt x="109226" y="186853"/>
                    <a:pt x="108426" y="186682"/>
                    <a:pt x="107683" y="186301"/>
                  </a:cubicBezTo>
                  <a:cubicBezTo>
                    <a:pt x="82558" y="173865"/>
                    <a:pt x="66880" y="148802"/>
                    <a:pt x="66671" y="120788"/>
                  </a:cubicBezTo>
                  <a:cubicBezTo>
                    <a:pt x="59318" y="120407"/>
                    <a:pt x="51546" y="120178"/>
                    <a:pt x="43318" y="120140"/>
                  </a:cubicBezTo>
                  <a:lnTo>
                    <a:pt x="33812" y="120140"/>
                  </a:lnTo>
                  <a:cubicBezTo>
                    <a:pt x="15163" y="120140"/>
                    <a:pt x="0" y="104981"/>
                    <a:pt x="0" y="86336"/>
                  </a:cubicBezTo>
                  <a:lnTo>
                    <a:pt x="0" y="67291"/>
                  </a:lnTo>
                  <a:cubicBezTo>
                    <a:pt x="0" y="48647"/>
                    <a:pt x="15163" y="33487"/>
                    <a:pt x="33812" y="33487"/>
                  </a:cubicBezTo>
                  <a:lnTo>
                    <a:pt x="43336" y="33487"/>
                  </a:lnTo>
                  <a:cubicBezTo>
                    <a:pt x="121037" y="33145"/>
                    <a:pt x="157420" y="16271"/>
                    <a:pt x="189518" y="1378"/>
                  </a:cubicBezTo>
                  <a:cubicBezTo>
                    <a:pt x="194108" y="-755"/>
                    <a:pt x="199404" y="-393"/>
                    <a:pt x="203671" y="2331"/>
                  </a:cubicBezTo>
                  <a:cubicBezTo>
                    <a:pt x="207938" y="5054"/>
                    <a:pt x="210490" y="9701"/>
                    <a:pt x="210490" y="14767"/>
                  </a:cubicBezTo>
                  <a:lnTo>
                    <a:pt x="210490" y="52570"/>
                  </a:lnTo>
                  <a:cubicBezTo>
                    <a:pt x="221043" y="52818"/>
                    <a:pt x="229539" y="61483"/>
                    <a:pt x="229539" y="72091"/>
                  </a:cubicBezTo>
                  <a:lnTo>
                    <a:pt x="229539" y="81613"/>
                  </a:lnTo>
                  <a:cubicBezTo>
                    <a:pt x="229539" y="92221"/>
                    <a:pt x="221043" y="100867"/>
                    <a:pt x="210490" y="101134"/>
                  </a:cubicBezTo>
                  <a:lnTo>
                    <a:pt x="210490" y="138861"/>
                  </a:lnTo>
                  <a:cubicBezTo>
                    <a:pt x="210490" y="143927"/>
                    <a:pt x="207938" y="148574"/>
                    <a:pt x="203671" y="151297"/>
                  </a:cubicBezTo>
                  <a:cubicBezTo>
                    <a:pt x="199404" y="154020"/>
                    <a:pt x="194108" y="154382"/>
                    <a:pt x="189518" y="152249"/>
                  </a:cubicBezTo>
                  <a:cubicBezTo>
                    <a:pt x="162487" y="139718"/>
                    <a:pt x="132408" y="125777"/>
                    <a:pt x="77167" y="121473"/>
                  </a:cubicBezTo>
                  <a:cubicBezTo>
                    <a:pt x="77624" y="145184"/>
                    <a:pt x="91015" y="166342"/>
                    <a:pt x="112332" y="176912"/>
                  </a:cubicBezTo>
                  <a:cubicBezTo>
                    <a:pt x="114922" y="178188"/>
                    <a:pt x="115989" y="181330"/>
                    <a:pt x="114693" y="183939"/>
                  </a:cubicBezTo>
                  <a:cubicBezTo>
                    <a:pt x="113779" y="185787"/>
                    <a:pt x="111931" y="186853"/>
                    <a:pt x="110007" y="186853"/>
                  </a:cubicBezTo>
                  <a:close/>
                  <a:moveTo>
                    <a:pt x="77148" y="110942"/>
                  </a:moveTo>
                  <a:cubicBezTo>
                    <a:pt x="129609" y="114827"/>
                    <a:pt x="160544" y="127282"/>
                    <a:pt x="193917" y="142765"/>
                  </a:cubicBezTo>
                  <a:cubicBezTo>
                    <a:pt x="195251" y="143394"/>
                    <a:pt x="196794" y="143279"/>
                    <a:pt x="198032" y="142498"/>
                  </a:cubicBezTo>
                  <a:cubicBezTo>
                    <a:pt x="199270" y="141718"/>
                    <a:pt x="200013" y="140365"/>
                    <a:pt x="200013" y="138880"/>
                  </a:cubicBezTo>
                  <a:lnTo>
                    <a:pt x="200013" y="14786"/>
                  </a:lnTo>
                  <a:cubicBezTo>
                    <a:pt x="200013" y="13319"/>
                    <a:pt x="199270" y="11967"/>
                    <a:pt x="198032" y="11167"/>
                  </a:cubicBezTo>
                  <a:cubicBezTo>
                    <a:pt x="196794" y="10367"/>
                    <a:pt x="195251" y="10272"/>
                    <a:pt x="193917" y="10882"/>
                  </a:cubicBezTo>
                  <a:cubicBezTo>
                    <a:pt x="160544" y="26365"/>
                    <a:pt x="129609" y="38820"/>
                    <a:pt x="77148" y="42705"/>
                  </a:cubicBezTo>
                  <a:lnTo>
                    <a:pt x="77148" y="110942"/>
                  </a:lnTo>
                  <a:close/>
                  <a:moveTo>
                    <a:pt x="66671" y="43372"/>
                  </a:moveTo>
                  <a:cubicBezTo>
                    <a:pt x="59318" y="43733"/>
                    <a:pt x="51585" y="43943"/>
                    <a:pt x="43355" y="43981"/>
                  </a:cubicBezTo>
                  <a:lnTo>
                    <a:pt x="33812" y="43981"/>
                  </a:lnTo>
                  <a:cubicBezTo>
                    <a:pt x="20954" y="43981"/>
                    <a:pt x="10477" y="54455"/>
                    <a:pt x="10477" y="67311"/>
                  </a:cubicBezTo>
                  <a:lnTo>
                    <a:pt x="10477" y="86355"/>
                  </a:lnTo>
                  <a:cubicBezTo>
                    <a:pt x="10477" y="99210"/>
                    <a:pt x="20954" y="109685"/>
                    <a:pt x="33812" y="109685"/>
                  </a:cubicBezTo>
                  <a:lnTo>
                    <a:pt x="43336" y="109685"/>
                  </a:lnTo>
                  <a:cubicBezTo>
                    <a:pt x="51565" y="109723"/>
                    <a:pt x="59318" y="109932"/>
                    <a:pt x="66671" y="110294"/>
                  </a:cubicBezTo>
                  <a:lnTo>
                    <a:pt x="66671" y="43372"/>
                  </a:lnTo>
                  <a:close/>
                  <a:moveTo>
                    <a:pt x="210490" y="63083"/>
                  </a:moveTo>
                  <a:lnTo>
                    <a:pt x="210490" y="90678"/>
                  </a:lnTo>
                  <a:cubicBezTo>
                    <a:pt x="215252" y="90431"/>
                    <a:pt x="219062" y="86469"/>
                    <a:pt x="219062" y="81651"/>
                  </a:cubicBezTo>
                  <a:lnTo>
                    <a:pt x="219062" y="72129"/>
                  </a:lnTo>
                  <a:cubicBezTo>
                    <a:pt x="219062" y="67291"/>
                    <a:pt x="215252" y="63330"/>
                    <a:pt x="210490" y="63083"/>
                  </a:cubicBezTo>
                  <a:close/>
                </a:path>
              </a:pathLst>
            </a:custGeom>
            <a:solidFill>
              <a:srgbClr val="000000"/>
            </a:solidFill>
            <a:ln w="190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68" name="Grafik 5">
            <a:extLst>
              <a:ext uri="{FF2B5EF4-FFF2-40B4-BE49-F238E27FC236}">
                <a16:creationId xmlns:a16="http://schemas.microsoft.com/office/drawing/2014/main" id="{72602A9D-0276-4567-9D6F-B32E382D7855}"/>
              </a:ext>
            </a:extLst>
          </p:cNvPr>
          <p:cNvGrpSpPr>
            <a:grpSpLocks noChangeAspect="1"/>
          </p:cNvGrpSpPr>
          <p:nvPr/>
        </p:nvGrpSpPr>
        <p:grpSpPr>
          <a:xfrm>
            <a:off x="1063505" y="4783509"/>
            <a:ext cx="457173" cy="457069"/>
            <a:chOff x="8675859" y="1690239"/>
            <a:chExt cx="457173" cy="457069"/>
          </a:xfrm>
          <a:solidFill>
            <a:srgbClr val="000000"/>
          </a:solidFill>
        </p:grpSpPr>
        <p:sp>
          <p:nvSpPr>
            <p:cNvPr id="69" name="Freihandform 1536">
              <a:extLst>
                <a:ext uri="{FF2B5EF4-FFF2-40B4-BE49-F238E27FC236}">
                  <a16:creationId xmlns:a16="http://schemas.microsoft.com/office/drawing/2014/main" id="{B89B6C43-27B6-444D-B370-C59ECBD08A91}"/>
                </a:ext>
              </a:extLst>
            </p:cNvPr>
            <p:cNvSpPr/>
            <p:nvPr/>
          </p:nvSpPr>
          <p:spPr>
            <a:xfrm>
              <a:off x="8675859" y="1690239"/>
              <a:ext cx="457173" cy="457069"/>
            </a:xfrm>
            <a:custGeom>
              <a:avLst/>
              <a:gdLst>
                <a:gd name="connsiteX0" fmla="*/ 228587 w 457173"/>
                <a:gd name="connsiteY0" fmla="*/ 10475 h 457069"/>
                <a:gd name="connsiteX1" fmla="*/ 382806 w 457173"/>
                <a:gd name="connsiteY1" fmla="*/ 74350 h 457069"/>
                <a:gd name="connsiteX2" fmla="*/ 446696 w 457173"/>
                <a:gd name="connsiteY2" fmla="*/ 228535 h 457069"/>
                <a:gd name="connsiteX3" fmla="*/ 382806 w 457173"/>
                <a:gd name="connsiteY3" fmla="*/ 382719 h 457069"/>
                <a:gd name="connsiteX4" fmla="*/ 228587 w 457173"/>
                <a:gd name="connsiteY4" fmla="*/ 446595 h 457069"/>
                <a:gd name="connsiteX5" fmla="*/ 74367 w 457173"/>
                <a:gd name="connsiteY5" fmla="*/ 382719 h 457069"/>
                <a:gd name="connsiteX6" fmla="*/ 10477 w 457173"/>
                <a:gd name="connsiteY6" fmla="*/ 228535 h 457069"/>
                <a:gd name="connsiteX7" fmla="*/ 74367 w 457173"/>
                <a:gd name="connsiteY7" fmla="*/ 74350 h 457069"/>
                <a:gd name="connsiteX8" fmla="*/ 228587 w 457173"/>
                <a:gd name="connsiteY8" fmla="*/ 10475 h 457069"/>
                <a:gd name="connsiteX9" fmla="*/ 228587 w 457173"/>
                <a:gd name="connsiteY9" fmla="*/ 0 h 457069"/>
                <a:gd name="connsiteX10" fmla="*/ 0 w 457173"/>
                <a:gd name="connsiteY10" fmla="*/ 228535 h 457069"/>
                <a:gd name="connsiteX11" fmla="*/ 228587 w 457173"/>
                <a:gd name="connsiteY11" fmla="*/ 457069 h 457069"/>
                <a:gd name="connsiteX12" fmla="*/ 457173 w 457173"/>
                <a:gd name="connsiteY12" fmla="*/ 228535 h 457069"/>
                <a:gd name="connsiteX13" fmla="*/ 228587 w 457173"/>
                <a:gd name="connsiteY13" fmla="*/ 0 h 457069"/>
                <a:gd name="connsiteX14" fmla="*/ 228587 w 457173"/>
                <a:gd name="connsiteY14" fmla="*/ 0 h 45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57173" h="457069">
                  <a:moveTo>
                    <a:pt x="228587" y="10475"/>
                  </a:moveTo>
                  <a:cubicBezTo>
                    <a:pt x="286838" y="10475"/>
                    <a:pt x="341622" y="33157"/>
                    <a:pt x="382806" y="74350"/>
                  </a:cubicBezTo>
                  <a:cubicBezTo>
                    <a:pt x="423990" y="115543"/>
                    <a:pt x="446696" y="170296"/>
                    <a:pt x="446696" y="228535"/>
                  </a:cubicBezTo>
                  <a:cubicBezTo>
                    <a:pt x="446696" y="286773"/>
                    <a:pt x="424009" y="341545"/>
                    <a:pt x="382806" y="382719"/>
                  </a:cubicBezTo>
                  <a:cubicBezTo>
                    <a:pt x="341604" y="423894"/>
                    <a:pt x="286838" y="446595"/>
                    <a:pt x="228587" y="446595"/>
                  </a:cubicBezTo>
                  <a:cubicBezTo>
                    <a:pt x="170335" y="446595"/>
                    <a:pt x="115551" y="423913"/>
                    <a:pt x="74367" y="382719"/>
                  </a:cubicBezTo>
                  <a:cubicBezTo>
                    <a:pt x="33183" y="341526"/>
                    <a:pt x="10477" y="286773"/>
                    <a:pt x="10477" y="228535"/>
                  </a:cubicBezTo>
                  <a:cubicBezTo>
                    <a:pt x="10477" y="170296"/>
                    <a:pt x="33164" y="115524"/>
                    <a:pt x="74367" y="74350"/>
                  </a:cubicBezTo>
                  <a:cubicBezTo>
                    <a:pt x="115569" y="33176"/>
                    <a:pt x="170335" y="10475"/>
                    <a:pt x="228587" y="10475"/>
                  </a:cubicBezTo>
                  <a:moveTo>
                    <a:pt x="228587" y="0"/>
                  </a:moveTo>
                  <a:cubicBezTo>
                    <a:pt x="102350" y="0"/>
                    <a:pt x="0" y="102326"/>
                    <a:pt x="0" y="228535"/>
                  </a:cubicBezTo>
                  <a:cubicBezTo>
                    <a:pt x="0" y="354743"/>
                    <a:pt x="102350" y="457069"/>
                    <a:pt x="228587" y="457069"/>
                  </a:cubicBezTo>
                  <a:cubicBezTo>
                    <a:pt x="354824" y="457069"/>
                    <a:pt x="457173" y="354743"/>
                    <a:pt x="457173" y="228535"/>
                  </a:cubicBezTo>
                  <a:cubicBezTo>
                    <a:pt x="457173" y="102326"/>
                    <a:pt x="354824" y="0"/>
                    <a:pt x="228587" y="0"/>
                  </a:cubicBezTo>
                  <a:lnTo>
                    <a:pt x="228587" y="0"/>
                  </a:lnTo>
                  <a:close/>
                </a:path>
              </a:pathLst>
            </a:custGeom>
            <a:solidFill>
              <a:srgbClr val="000000"/>
            </a:solidFill>
            <a:ln w="190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Freihandform 1537">
              <a:extLst>
                <a:ext uri="{FF2B5EF4-FFF2-40B4-BE49-F238E27FC236}">
                  <a16:creationId xmlns:a16="http://schemas.microsoft.com/office/drawing/2014/main" id="{611C4334-564F-40B1-A4A9-15E6F6AFA789}"/>
                </a:ext>
              </a:extLst>
            </p:cNvPr>
            <p:cNvSpPr/>
            <p:nvPr/>
          </p:nvSpPr>
          <p:spPr>
            <a:xfrm>
              <a:off x="8789677" y="1804073"/>
              <a:ext cx="229539" cy="229444"/>
            </a:xfrm>
            <a:custGeom>
              <a:avLst/>
              <a:gdLst>
                <a:gd name="connsiteX0" fmla="*/ 19525 w 229539"/>
                <a:gd name="connsiteY0" fmla="*/ 229444 h 229444"/>
                <a:gd name="connsiteX1" fmla="*/ 5715 w 229539"/>
                <a:gd name="connsiteY1" fmla="*/ 223731 h 229444"/>
                <a:gd name="connsiteX2" fmla="*/ 5715 w 229539"/>
                <a:gd name="connsiteY2" fmla="*/ 196116 h 229444"/>
                <a:gd name="connsiteX3" fmla="*/ 87720 w 229539"/>
                <a:gd name="connsiteY3" fmla="*/ 114130 h 229444"/>
                <a:gd name="connsiteX4" fmla="*/ 57737 w 229539"/>
                <a:gd name="connsiteY4" fmla="*/ 84173 h 229444"/>
                <a:gd name="connsiteX5" fmla="*/ 12667 w 229539"/>
                <a:gd name="connsiteY5" fmla="*/ 73946 h 229444"/>
                <a:gd name="connsiteX6" fmla="*/ 3828 w 229539"/>
                <a:gd name="connsiteY6" fmla="*/ 25458 h 229444"/>
                <a:gd name="connsiteX7" fmla="*/ 7658 w 229539"/>
                <a:gd name="connsiteY7" fmla="*/ 22468 h 229444"/>
                <a:gd name="connsiteX8" fmla="*/ 12306 w 229539"/>
                <a:gd name="connsiteY8" fmla="*/ 23916 h 229444"/>
                <a:gd name="connsiteX9" fmla="*/ 31202 w 229539"/>
                <a:gd name="connsiteY9" fmla="*/ 42808 h 229444"/>
                <a:gd name="connsiteX10" fmla="*/ 42841 w 229539"/>
                <a:gd name="connsiteY10" fmla="*/ 42808 h 229444"/>
                <a:gd name="connsiteX11" fmla="*/ 42841 w 229539"/>
                <a:gd name="connsiteY11" fmla="*/ 31172 h 229444"/>
                <a:gd name="connsiteX12" fmla="*/ 23944 w 229539"/>
                <a:gd name="connsiteY12" fmla="*/ 12279 h 229444"/>
                <a:gd name="connsiteX13" fmla="*/ 22497 w 229539"/>
                <a:gd name="connsiteY13" fmla="*/ 7632 h 229444"/>
                <a:gd name="connsiteX14" fmla="*/ 25487 w 229539"/>
                <a:gd name="connsiteY14" fmla="*/ 3805 h 229444"/>
                <a:gd name="connsiteX15" fmla="*/ 73986 w 229539"/>
                <a:gd name="connsiteY15" fmla="*/ 12660 h 229444"/>
                <a:gd name="connsiteX16" fmla="*/ 84196 w 229539"/>
                <a:gd name="connsiteY16" fmla="*/ 57720 h 229444"/>
                <a:gd name="connsiteX17" fmla="*/ 114179 w 229539"/>
                <a:gd name="connsiteY17" fmla="*/ 87677 h 229444"/>
                <a:gd name="connsiteX18" fmla="*/ 140124 w 229539"/>
                <a:gd name="connsiteY18" fmla="*/ 61738 h 229444"/>
                <a:gd name="connsiteX19" fmla="*/ 111055 w 229539"/>
                <a:gd name="connsiteY19" fmla="*/ 32676 h 229444"/>
                <a:gd name="connsiteX20" fmla="*/ 109513 w 229539"/>
                <a:gd name="connsiteY20" fmla="*/ 28981 h 229444"/>
                <a:gd name="connsiteX21" fmla="*/ 111055 w 229539"/>
                <a:gd name="connsiteY21" fmla="*/ 25287 h 229444"/>
                <a:gd name="connsiteX22" fmla="*/ 125341 w 229539"/>
                <a:gd name="connsiteY22" fmla="*/ 11003 h 229444"/>
                <a:gd name="connsiteX23" fmla="*/ 132752 w 229539"/>
                <a:gd name="connsiteY23" fmla="*/ 11003 h 229444"/>
                <a:gd name="connsiteX24" fmla="*/ 154639 w 229539"/>
                <a:gd name="connsiteY24" fmla="*/ 22982 h 229444"/>
                <a:gd name="connsiteX25" fmla="*/ 170582 w 229539"/>
                <a:gd name="connsiteY25" fmla="*/ 18145 h 229444"/>
                <a:gd name="connsiteX26" fmla="*/ 177993 w 229539"/>
                <a:gd name="connsiteY26" fmla="*/ 18145 h 229444"/>
                <a:gd name="connsiteX27" fmla="*/ 227996 w 229539"/>
                <a:gd name="connsiteY27" fmla="*/ 68137 h 229444"/>
                <a:gd name="connsiteX28" fmla="*/ 229539 w 229539"/>
                <a:gd name="connsiteY28" fmla="*/ 71832 h 229444"/>
                <a:gd name="connsiteX29" fmla="*/ 227996 w 229539"/>
                <a:gd name="connsiteY29" fmla="*/ 75526 h 229444"/>
                <a:gd name="connsiteX30" fmla="*/ 194660 w 229539"/>
                <a:gd name="connsiteY30" fmla="*/ 108854 h 229444"/>
                <a:gd name="connsiteX31" fmla="*/ 187250 w 229539"/>
                <a:gd name="connsiteY31" fmla="*/ 108854 h 229444"/>
                <a:gd name="connsiteX32" fmla="*/ 167725 w 229539"/>
                <a:gd name="connsiteY32" fmla="*/ 89353 h 229444"/>
                <a:gd name="connsiteX33" fmla="*/ 141800 w 229539"/>
                <a:gd name="connsiteY33" fmla="*/ 115272 h 229444"/>
                <a:gd name="connsiteX34" fmla="*/ 171764 w 229539"/>
                <a:gd name="connsiteY34" fmla="*/ 145229 h 229444"/>
                <a:gd name="connsiteX35" fmla="*/ 216834 w 229539"/>
                <a:gd name="connsiteY35" fmla="*/ 155456 h 229444"/>
                <a:gd name="connsiteX36" fmla="*/ 225673 w 229539"/>
                <a:gd name="connsiteY36" fmla="*/ 203944 h 229444"/>
                <a:gd name="connsiteX37" fmla="*/ 221843 w 229539"/>
                <a:gd name="connsiteY37" fmla="*/ 206934 h 229444"/>
                <a:gd name="connsiteX38" fmla="*/ 217195 w 229539"/>
                <a:gd name="connsiteY38" fmla="*/ 205486 h 229444"/>
                <a:gd name="connsiteX39" fmla="*/ 198299 w 229539"/>
                <a:gd name="connsiteY39" fmla="*/ 186575 h 229444"/>
                <a:gd name="connsiteX40" fmla="*/ 186661 w 229539"/>
                <a:gd name="connsiteY40" fmla="*/ 186575 h 229444"/>
                <a:gd name="connsiteX41" fmla="*/ 186661 w 229539"/>
                <a:gd name="connsiteY41" fmla="*/ 198211 h 229444"/>
                <a:gd name="connsiteX42" fmla="*/ 205575 w 229539"/>
                <a:gd name="connsiteY42" fmla="*/ 217123 h 229444"/>
                <a:gd name="connsiteX43" fmla="*/ 207024 w 229539"/>
                <a:gd name="connsiteY43" fmla="*/ 221769 h 229444"/>
                <a:gd name="connsiteX44" fmla="*/ 204032 w 229539"/>
                <a:gd name="connsiteY44" fmla="*/ 225597 h 229444"/>
                <a:gd name="connsiteX45" fmla="*/ 155534 w 229539"/>
                <a:gd name="connsiteY45" fmla="*/ 216742 h 229444"/>
                <a:gd name="connsiteX46" fmla="*/ 145324 w 229539"/>
                <a:gd name="connsiteY46" fmla="*/ 171682 h 229444"/>
                <a:gd name="connsiteX47" fmla="*/ 115341 w 229539"/>
                <a:gd name="connsiteY47" fmla="*/ 141706 h 229444"/>
                <a:gd name="connsiteX48" fmla="*/ 33317 w 229539"/>
                <a:gd name="connsiteY48" fmla="*/ 223712 h 229444"/>
                <a:gd name="connsiteX49" fmla="*/ 19525 w 229539"/>
                <a:gd name="connsiteY49" fmla="*/ 229444 h 229444"/>
                <a:gd name="connsiteX50" fmla="*/ 147534 w 229539"/>
                <a:gd name="connsiteY50" fmla="*/ 69146 h 229444"/>
                <a:gd name="connsiteX51" fmla="*/ 13125 w 229539"/>
                <a:gd name="connsiteY51" fmla="*/ 203525 h 229444"/>
                <a:gd name="connsiteX52" fmla="*/ 13125 w 229539"/>
                <a:gd name="connsiteY52" fmla="*/ 216323 h 229444"/>
                <a:gd name="connsiteX53" fmla="*/ 25925 w 229539"/>
                <a:gd name="connsiteY53" fmla="*/ 216323 h 229444"/>
                <a:gd name="connsiteX54" fmla="*/ 111417 w 229539"/>
                <a:gd name="connsiteY54" fmla="*/ 130851 h 229444"/>
                <a:gd name="connsiteX55" fmla="*/ 111627 w 229539"/>
                <a:gd name="connsiteY55" fmla="*/ 130622 h 229444"/>
                <a:gd name="connsiteX56" fmla="*/ 111855 w 229539"/>
                <a:gd name="connsiteY56" fmla="*/ 130413 h 229444"/>
                <a:gd name="connsiteX57" fmla="*/ 130390 w 229539"/>
                <a:gd name="connsiteY57" fmla="*/ 111882 h 229444"/>
                <a:gd name="connsiteX58" fmla="*/ 130676 w 229539"/>
                <a:gd name="connsiteY58" fmla="*/ 111578 h 229444"/>
                <a:gd name="connsiteX59" fmla="*/ 130980 w 229539"/>
                <a:gd name="connsiteY59" fmla="*/ 111292 h 229444"/>
                <a:gd name="connsiteX60" fmla="*/ 160316 w 229539"/>
                <a:gd name="connsiteY60" fmla="*/ 81963 h 229444"/>
                <a:gd name="connsiteX61" fmla="*/ 147534 w 229539"/>
                <a:gd name="connsiteY61" fmla="*/ 69146 h 229444"/>
                <a:gd name="connsiteX62" fmla="*/ 122770 w 229539"/>
                <a:gd name="connsiteY62" fmla="*/ 134317 h 229444"/>
                <a:gd name="connsiteX63" fmla="*/ 155192 w 229539"/>
                <a:gd name="connsiteY63" fmla="*/ 166731 h 229444"/>
                <a:gd name="connsiteX64" fmla="*/ 156258 w 229539"/>
                <a:gd name="connsiteY64" fmla="*/ 172596 h 229444"/>
                <a:gd name="connsiteX65" fmla="*/ 162963 w 229539"/>
                <a:gd name="connsiteY65" fmla="*/ 209352 h 229444"/>
                <a:gd name="connsiteX66" fmla="*/ 192089 w 229539"/>
                <a:gd name="connsiteY66" fmla="*/ 218437 h 229444"/>
                <a:gd name="connsiteX67" fmla="*/ 177745 w 229539"/>
                <a:gd name="connsiteY67" fmla="*/ 204077 h 229444"/>
                <a:gd name="connsiteX68" fmla="*/ 176221 w 229539"/>
                <a:gd name="connsiteY68" fmla="*/ 200382 h 229444"/>
                <a:gd name="connsiteX69" fmla="*/ 176221 w 229539"/>
                <a:gd name="connsiteY69" fmla="*/ 181338 h 229444"/>
                <a:gd name="connsiteX70" fmla="*/ 181459 w 229539"/>
                <a:gd name="connsiteY70" fmla="*/ 176101 h 229444"/>
                <a:gd name="connsiteX71" fmla="*/ 200508 w 229539"/>
                <a:gd name="connsiteY71" fmla="*/ 176101 h 229444"/>
                <a:gd name="connsiteX72" fmla="*/ 204223 w 229539"/>
                <a:gd name="connsiteY72" fmla="*/ 177643 h 229444"/>
                <a:gd name="connsiteX73" fmla="*/ 218567 w 229539"/>
                <a:gd name="connsiteY73" fmla="*/ 191984 h 229444"/>
                <a:gd name="connsiteX74" fmla="*/ 209481 w 229539"/>
                <a:gd name="connsiteY74" fmla="*/ 162865 h 229444"/>
                <a:gd name="connsiteX75" fmla="*/ 172716 w 229539"/>
                <a:gd name="connsiteY75" fmla="*/ 156161 h 229444"/>
                <a:gd name="connsiteX76" fmla="*/ 166849 w 229539"/>
                <a:gd name="connsiteY76" fmla="*/ 155094 h 229444"/>
                <a:gd name="connsiteX77" fmla="*/ 134428 w 229539"/>
                <a:gd name="connsiteY77" fmla="*/ 122700 h 229444"/>
                <a:gd name="connsiteX78" fmla="*/ 122770 w 229539"/>
                <a:gd name="connsiteY78" fmla="*/ 134317 h 229444"/>
                <a:gd name="connsiteX79" fmla="*/ 59013 w 229539"/>
                <a:gd name="connsiteY79" fmla="*/ 72765 h 229444"/>
                <a:gd name="connsiteX80" fmla="*/ 62728 w 229539"/>
                <a:gd name="connsiteY80" fmla="*/ 74307 h 229444"/>
                <a:gd name="connsiteX81" fmla="*/ 95150 w 229539"/>
                <a:gd name="connsiteY81" fmla="*/ 106721 h 229444"/>
                <a:gd name="connsiteX82" fmla="*/ 106788 w 229539"/>
                <a:gd name="connsiteY82" fmla="*/ 95085 h 229444"/>
                <a:gd name="connsiteX83" fmla="*/ 74367 w 229539"/>
                <a:gd name="connsiteY83" fmla="*/ 62671 h 229444"/>
                <a:gd name="connsiteX84" fmla="*/ 73300 w 229539"/>
                <a:gd name="connsiteY84" fmla="*/ 56806 h 229444"/>
                <a:gd name="connsiteX85" fmla="*/ 66595 w 229539"/>
                <a:gd name="connsiteY85" fmla="*/ 20050 h 229444"/>
                <a:gd name="connsiteX86" fmla="*/ 37489 w 229539"/>
                <a:gd name="connsiteY86" fmla="*/ 10965 h 229444"/>
                <a:gd name="connsiteX87" fmla="*/ 51813 w 229539"/>
                <a:gd name="connsiteY87" fmla="*/ 25287 h 229444"/>
                <a:gd name="connsiteX88" fmla="*/ 53355 w 229539"/>
                <a:gd name="connsiteY88" fmla="*/ 28981 h 229444"/>
                <a:gd name="connsiteX89" fmla="*/ 53355 w 229539"/>
                <a:gd name="connsiteY89" fmla="*/ 48026 h 229444"/>
                <a:gd name="connsiteX90" fmla="*/ 48117 w 229539"/>
                <a:gd name="connsiteY90" fmla="*/ 53263 h 229444"/>
                <a:gd name="connsiteX91" fmla="*/ 29068 w 229539"/>
                <a:gd name="connsiteY91" fmla="*/ 53263 h 229444"/>
                <a:gd name="connsiteX92" fmla="*/ 25373 w 229539"/>
                <a:gd name="connsiteY92" fmla="*/ 51721 h 229444"/>
                <a:gd name="connsiteX93" fmla="*/ 11029 w 229539"/>
                <a:gd name="connsiteY93" fmla="*/ 37399 h 229444"/>
                <a:gd name="connsiteX94" fmla="*/ 20116 w 229539"/>
                <a:gd name="connsiteY94" fmla="*/ 66518 h 229444"/>
                <a:gd name="connsiteX95" fmla="*/ 56880 w 229539"/>
                <a:gd name="connsiteY95" fmla="*/ 73222 h 229444"/>
                <a:gd name="connsiteX96" fmla="*/ 59013 w 229539"/>
                <a:gd name="connsiteY96" fmla="*/ 72765 h 229444"/>
                <a:gd name="connsiteX97" fmla="*/ 122180 w 229539"/>
                <a:gd name="connsiteY97" fmla="*/ 28981 h 229444"/>
                <a:gd name="connsiteX98" fmla="*/ 190965 w 229539"/>
                <a:gd name="connsiteY98" fmla="*/ 97751 h 229444"/>
                <a:gd name="connsiteX99" fmla="*/ 216890 w 229539"/>
                <a:gd name="connsiteY99" fmla="*/ 71832 h 229444"/>
                <a:gd name="connsiteX100" fmla="*/ 173936 w 229539"/>
                <a:gd name="connsiteY100" fmla="*/ 28905 h 229444"/>
                <a:gd name="connsiteX101" fmla="*/ 153325 w 229539"/>
                <a:gd name="connsiteY101" fmla="*/ 33381 h 229444"/>
                <a:gd name="connsiteX102" fmla="*/ 129189 w 229539"/>
                <a:gd name="connsiteY102" fmla="*/ 21973 h 229444"/>
                <a:gd name="connsiteX103" fmla="*/ 122180 w 229539"/>
                <a:gd name="connsiteY103" fmla="*/ 28981 h 229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9539" h="229444">
                  <a:moveTo>
                    <a:pt x="19525" y="229444"/>
                  </a:moveTo>
                  <a:cubicBezTo>
                    <a:pt x="14305" y="229444"/>
                    <a:pt x="9410" y="227407"/>
                    <a:pt x="5715" y="223731"/>
                  </a:cubicBezTo>
                  <a:cubicBezTo>
                    <a:pt x="-1905" y="216113"/>
                    <a:pt x="-1905" y="203734"/>
                    <a:pt x="5715" y="196116"/>
                  </a:cubicBezTo>
                  <a:lnTo>
                    <a:pt x="87720" y="114130"/>
                  </a:lnTo>
                  <a:lnTo>
                    <a:pt x="57737" y="84173"/>
                  </a:lnTo>
                  <a:cubicBezTo>
                    <a:pt x="42174" y="89638"/>
                    <a:pt x="24458" y="85753"/>
                    <a:pt x="12667" y="73946"/>
                  </a:cubicBezTo>
                  <a:cubicBezTo>
                    <a:pt x="0" y="61281"/>
                    <a:pt x="-3562" y="41798"/>
                    <a:pt x="3828" y="25458"/>
                  </a:cubicBezTo>
                  <a:cubicBezTo>
                    <a:pt x="4533" y="23897"/>
                    <a:pt x="5962" y="22773"/>
                    <a:pt x="7658" y="22468"/>
                  </a:cubicBezTo>
                  <a:cubicBezTo>
                    <a:pt x="9353" y="22144"/>
                    <a:pt x="11086" y="22697"/>
                    <a:pt x="12306" y="23916"/>
                  </a:cubicBezTo>
                  <a:lnTo>
                    <a:pt x="31202" y="42808"/>
                  </a:lnTo>
                  <a:lnTo>
                    <a:pt x="42841" y="42808"/>
                  </a:lnTo>
                  <a:lnTo>
                    <a:pt x="42841" y="31172"/>
                  </a:lnTo>
                  <a:lnTo>
                    <a:pt x="23944" y="12279"/>
                  </a:lnTo>
                  <a:cubicBezTo>
                    <a:pt x="22726" y="11061"/>
                    <a:pt x="22192" y="9327"/>
                    <a:pt x="22497" y="7632"/>
                  </a:cubicBezTo>
                  <a:cubicBezTo>
                    <a:pt x="22802" y="5938"/>
                    <a:pt x="23926" y="4509"/>
                    <a:pt x="25487" y="3805"/>
                  </a:cubicBezTo>
                  <a:cubicBezTo>
                    <a:pt x="41813" y="-3566"/>
                    <a:pt x="61300" y="-23"/>
                    <a:pt x="73986" y="12660"/>
                  </a:cubicBezTo>
                  <a:cubicBezTo>
                    <a:pt x="85777" y="24449"/>
                    <a:pt x="89682" y="42160"/>
                    <a:pt x="84196" y="57720"/>
                  </a:cubicBezTo>
                  <a:lnTo>
                    <a:pt x="114179" y="87677"/>
                  </a:lnTo>
                  <a:lnTo>
                    <a:pt x="140124" y="61738"/>
                  </a:lnTo>
                  <a:lnTo>
                    <a:pt x="111055" y="32676"/>
                  </a:lnTo>
                  <a:cubicBezTo>
                    <a:pt x="110064" y="31686"/>
                    <a:pt x="109513" y="30353"/>
                    <a:pt x="109513" y="28981"/>
                  </a:cubicBezTo>
                  <a:cubicBezTo>
                    <a:pt x="109513" y="27610"/>
                    <a:pt x="110064" y="26258"/>
                    <a:pt x="111055" y="25287"/>
                  </a:cubicBezTo>
                  <a:lnTo>
                    <a:pt x="125341" y="11003"/>
                  </a:lnTo>
                  <a:cubicBezTo>
                    <a:pt x="127399" y="8966"/>
                    <a:pt x="130714" y="8966"/>
                    <a:pt x="132752" y="11003"/>
                  </a:cubicBezTo>
                  <a:cubicBezTo>
                    <a:pt x="139552" y="17802"/>
                    <a:pt x="147324" y="22049"/>
                    <a:pt x="154639" y="22982"/>
                  </a:cubicBezTo>
                  <a:cubicBezTo>
                    <a:pt x="161001" y="23782"/>
                    <a:pt x="166659" y="22068"/>
                    <a:pt x="170582" y="18145"/>
                  </a:cubicBezTo>
                  <a:cubicBezTo>
                    <a:pt x="172621" y="16107"/>
                    <a:pt x="175935" y="16107"/>
                    <a:pt x="177993" y="18145"/>
                  </a:cubicBezTo>
                  <a:lnTo>
                    <a:pt x="227996" y="68137"/>
                  </a:lnTo>
                  <a:cubicBezTo>
                    <a:pt x="228987" y="69127"/>
                    <a:pt x="229539" y="70460"/>
                    <a:pt x="229539" y="71832"/>
                  </a:cubicBezTo>
                  <a:cubicBezTo>
                    <a:pt x="229539" y="73203"/>
                    <a:pt x="228987" y="74555"/>
                    <a:pt x="227996" y="75526"/>
                  </a:cubicBezTo>
                  <a:lnTo>
                    <a:pt x="194660" y="108854"/>
                  </a:lnTo>
                  <a:cubicBezTo>
                    <a:pt x="192623" y="110892"/>
                    <a:pt x="189308" y="110892"/>
                    <a:pt x="187250" y="108854"/>
                  </a:cubicBezTo>
                  <a:lnTo>
                    <a:pt x="167725" y="89353"/>
                  </a:lnTo>
                  <a:lnTo>
                    <a:pt x="141800" y="115272"/>
                  </a:lnTo>
                  <a:lnTo>
                    <a:pt x="171764" y="145229"/>
                  </a:lnTo>
                  <a:cubicBezTo>
                    <a:pt x="187346" y="139764"/>
                    <a:pt x="205042" y="143649"/>
                    <a:pt x="216834" y="155456"/>
                  </a:cubicBezTo>
                  <a:cubicBezTo>
                    <a:pt x="229501" y="168121"/>
                    <a:pt x="233063" y="187603"/>
                    <a:pt x="225673" y="203944"/>
                  </a:cubicBezTo>
                  <a:cubicBezTo>
                    <a:pt x="224968" y="205505"/>
                    <a:pt x="223539" y="206629"/>
                    <a:pt x="221843" y="206934"/>
                  </a:cubicBezTo>
                  <a:cubicBezTo>
                    <a:pt x="220148" y="207238"/>
                    <a:pt x="218415" y="206705"/>
                    <a:pt x="217195" y="205486"/>
                  </a:cubicBezTo>
                  <a:lnTo>
                    <a:pt x="198299" y="186575"/>
                  </a:lnTo>
                  <a:lnTo>
                    <a:pt x="186661" y="186575"/>
                  </a:lnTo>
                  <a:lnTo>
                    <a:pt x="186661" y="198211"/>
                  </a:lnTo>
                  <a:lnTo>
                    <a:pt x="205575" y="217123"/>
                  </a:lnTo>
                  <a:cubicBezTo>
                    <a:pt x="206795" y="218341"/>
                    <a:pt x="207328" y="220074"/>
                    <a:pt x="207024" y="221769"/>
                  </a:cubicBezTo>
                  <a:cubicBezTo>
                    <a:pt x="206719" y="223464"/>
                    <a:pt x="205595" y="224893"/>
                    <a:pt x="204032" y="225597"/>
                  </a:cubicBezTo>
                  <a:cubicBezTo>
                    <a:pt x="187708" y="232968"/>
                    <a:pt x="168201" y="229425"/>
                    <a:pt x="155534" y="216742"/>
                  </a:cubicBezTo>
                  <a:cubicBezTo>
                    <a:pt x="143743" y="204953"/>
                    <a:pt x="139838" y="187242"/>
                    <a:pt x="145324" y="171682"/>
                  </a:cubicBezTo>
                  <a:lnTo>
                    <a:pt x="115341" y="141706"/>
                  </a:lnTo>
                  <a:lnTo>
                    <a:pt x="33317" y="223712"/>
                  </a:lnTo>
                  <a:cubicBezTo>
                    <a:pt x="29640" y="227426"/>
                    <a:pt x="24745" y="229444"/>
                    <a:pt x="19525" y="229444"/>
                  </a:cubicBezTo>
                  <a:close/>
                  <a:moveTo>
                    <a:pt x="147534" y="69146"/>
                  </a:moveTo>
                  <a:lnTo>
                    <a:pt x="13125" y="203525"/>
                  </a:lnTo>
                  <a:cubicBezTo>
                    <a:pt x="9601" y="207048"/>
                    <a:pt x="9601" y="212799"/>
                    <a:pt x="13125" y="216323"/>
                  </a:cubicBezTo>
                  <a:cubicBezTo>
                    <a:pt x="16649" y="219846"/>
                    <a:pt x="22401" y="219846"/>
                    <a:pt x="25925" y="216323"/>
                  </a:cubicBezTo>
                  <a:lnTo>
                    <a:pt x="111417" y="130851"/>
                  </a:lnTo>
                  <a:cubicBezTo>
                    <a:pt x="111493" y="130775"/>
                    <a:pt x="111550" y="130698"/>
                    <a:pt x="111627" y="130622"/>
                  </a:cubicBezTo>
                  <a:cubicBezTo>
                    <a:pt x="111703" y="130546"/>
                    <a:pt x="111779" y="130470"/>
                    <a:pt x="111855" y="130413"/>
                  </a:cubicBezTo>
                  <a:lnTo>
                    <a:pt x="130390" y="111882"/>
                  </a:lnTo>
                  <a:cubicBezTo>
                    <a:pt x="130485" y="111768"/>
                    <a:pt x="130580" y="111673"/>
                    <a:pt x="130676" y="111578"/>
                  </a:cubicBezTo>
                  <a:cubicBezTo>
                    <a:pt x="130770" y="111482"/>
                    <a:pt x="130885" y="111387"/>
                    <a:pt x="130980" y="111292"/>
                  </a:cubicBezTo>
                  <a:lnTo>
                    <a:pt x="160316" y="81963"/>
                  </a:lnTo>
                  <a:lnTo>
                    <a:pt x="147534" y="69146"/>
                  </a:lnTo>
                  <a:close/>
                  <a:moveTo>
                    <a:pt x="122770" y="134317"/>
                  </a:moveTo>
                  <a:lnTo>
                    <a:pt x="155192" y="166731"/>
                  </a:lnTo>
                  <a:cubicBezTo>
                    <a:pt x="156734" y="168273"/>
                    <a:pt x="157153" y="170616"/>
                    <a:pt x="156258" y="172596"/>
                  </a:cubicBezTo>
                  <a:cubicBezTo>
                    <a:pt x="150657" y="184975"/>
                    <a:pt x="153344" y="199754"/>
                    <a:pt x="162963" y="209352"/>
                  </a:cubicBezTo>
                  <a:cubicBezTo>
                    <a:pt x="170659" y="217046"/>
                    <a:pt x="181650" y="220303"/>
                    <a:pt x="192089" y="218437"/>
                  </a:cubicBezTo>
                  <a:lnTo>
                    <a:pt x="177745" y="204077"/>
                  </a:lnTo>
                  <a:cubicBezTo>
                    <a:pt x="176755" y="203087"/>
                    <a:pt x="176221" y="201773"/>
                    <a:pt x="176221" y="200382"/>
                  </a:cubicBezTo>
                  <a:lnTo>
                    <a:pt x="176221" y="181338"/>
                  </a:lnTo>
                  <a:cubicBezTo>
                    <a:pt x="176221" y="178443"/>
                    <a:pt x="178565" y="176101"/>
                    <a:pt x="181459" y="176101"/>
                  </a:cubicBezTo>
                  <a:lnTo>
                    <a:pt x="200508" y="176101"/>
                  </a:lnTo>
                  <a:cubicBezTo>
                    <a:pt x="201900" y="176101"/>
                    <a:pt x="203232" y="176653"/>
                    <a:pt x="204223" y="177643"/>
                  </a:cubicBezTo>
                  <a:lnTo>
                    <a:pt x="218567" y="191984"/>
                  </a:lnTo>
                  <a:cubicBezTo>
                    <a:pt x="220434" y="181547"/>
                    <a:pt x="217176" y="170559"/>
                    <a:pt x="209481" y="162865"/>
                  </a:cubicBezTo>
                  <a:cubicBezTo>
                    <a:pt x="199880" y="153266"/>
                    <a:pt x="185098" y="150562"/>
                    <a:pt x="172716" y="156161"/>
                  </a:cubicBezTo>
                  <a:cubicBezTo>
                    <a:pt x="170735" y="157056"/>
                    <a:pt x="168392" y="156637"/>
                    <a:pt x="166849" y="155094"/>
                  </a:cubicBezTo>
                  <a:lnTo>
                    <a:pt x="134428" y="122700"/>
                  </a:lnTo>
                  <a:lnTo>
                    <a:pt x="122770" y="134317"/>
                  </a:lnTo>
                  <a:close/>
                  <a:moveTo>
                    <a:pt x="59013" y="72765"/>
                  </a:moveTo>
                  <a:cubicBezTo>
                    <a:pt x="60366" y="72765"/>
                    <a:pt x="61718" y="73298"/>
                    <a:pt x="62728" y="74307"/>
                  </a:cubicBezTo>
                  <a:lnTo>
                    <a:pt x="95150" y="106721"/>
                  </a:lnTo>
                  <a:lnTo>
                    <a:pt x="106788" y="95085"/>
                  </a:lnTo>
                  <a:lnTo>
                    <a:pt x="74367" y="62671"/>
                  </a:lnTo>
                  <a:cubicBezTo>
                    <a:pt x="72824" y="61129"/>
                    <a:pt x="72404" y="58786"/>
                    <a:pt x="73300" y="56806"/>
                  </a:cubicBezTo>
                  <a:cubicBezTo>
                    <a:pt x="78900" y="44427"/>
                    <a:pt x="76214" y="29648"/>
                    <a:pt x="66595" y="20050"/>
                  </a:cubicBezTo>
                  <a:cubicBezTo>
                    <a:pt x="58899" y="12356"/>
                    <a:pt x="47908" y="9099"/>
                    <a:pt x="37489" y="10965"/>
                  </a:cubicBezTo>
                  <a:lnTo>
                    <a:pt x="51813" y="25287"/>
                  </a:lnTo>
                  <a:cubicBezTo>
                    <a:pt x="52804" y="26277"/>
                    <a:pt x="53355" y="27610"/>
                    <a:pt x="53355" y="28981"/>
                  </a:cubicBezTo>
                  <a:lnTo>
                    <a:pt x="53355" y="48026"/>
                  </a:lnTo>
                  <a:cubicBezTo>
                    <a:pt x="53355" y="50921"/>
                    <a:pt x="51013" y="53263"/>
                    <a:pt x="48117" y="53263"/>
                  </a:cubicBezTo>
                  <a:lnTo>
                    <a:pt x="29068" y="53263"/>
                  </a:lnTo>
                  <a:cubicBezTo>
                    <a:pt x="27678" y="53263"/>
                    <a:pt x="26345" y="52711"/>
                    <a:pt x="25373" y="51721"/>
                  </a:cubicBezTo>
                  <a:lnTo>
                    <a:pt x="11029" y="37399"/>
                  </a:lnTo>
                  <a:cubicBezTo>
                    <a:pt x="9163" y="47836"/>
                    <a:pt x="12420" y="58824"/>
                    <a:pt x="20116" y="66518"/>
                  </a:cubicBezTo>
                  <a:cubicBezTo>
                    <a:pt x="29716" y="76136"/>
                    <a:pt x="44498" y="78821"/>
                    <a:pt x="56880" y="73222"/>
                  </a:cubicBezTo>
                  <a:cubicBezTo>
                    <a:pt x="57547" y="72917"/>
                    <a:pt x="58290" y="72765"/>
                    <a:pt x="59013" y="72765"/>
                  </a:cubicBezTo>
                  <a:close/>
                  <a:moveTo>
                    <a:pt x="122180" y="28981"/>
                  </a:moveTo>
                  <a:lnTo>
                    <a:pt x="190965" y="97751"/>
                  </a:lnTo>
                  <a:lnTo>
                    <a:pt x="216890" y="71832"/>
                  </a:lnTo>
                  <a:lnTo>
                    <a:pt x="173936" y="28905"/>
                  </a:lnTo>
                  <a:cubicBezTo>
                    <a:pt x="168183" y="32771"/>
                    <a:pt x="161039" y="34352"/>
                    <a:pt x="153325" y="33381"/>
                  </a:cubicBezTo>
                  <a:cubicBezTo>
                    <a:pt x="145000" y="32333"/>
                    <a:pt x="136752" y="28410"/>
                    <a:pt x="129189" y="21973"/>
                  </a:cubicBezTo>
                  <a:lnTo>
                    <a:pt x="122180" y="28981"/>
                  </a:lnTo>
                  <a:close/>
                </a:path>
              </a:pathLst>
            </a:custGeom>
            <a:solidFill>
              <a:srgbClr val="000000"/>
            </a:solidFill>
            <a:ln w="190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71" name="Grafik 5">
            <a:extLst>
              <a:ext uri="{FF2B5EF4-FFF2-40B4-BE49-F238E27FC236}">
                <a16:creationId xmlns:a16="http://schemas.microsoft.com/office/drawing/2014/main" id="{E97F29C6-30DF-4C2D-8421-2C1C6A514B5B}"/>
              </a:ext>
            </a:extLst>
          </p:cNvPr>
          <p:cNvGrpSpPr>
            <a:grpSpLocks noChangeAspect="1"/>
          </p:cNvGrpSpPr>
          <p:nvPr/>
        </p:nvGrpSpPr>
        <p:grpSpPr>
          <a:xfrm>
            <a:off x="1056942" y="3782881"/>
            <a:ext cx="457173" cy="457069"/>
            <a:chOff x="7685317" y="5651506"/>
            <a:chExt cx="457173" cy="457069"/>
          </a:xfrm>
          <a:solidFill>
            <a:srgbClr val="000000"/>
          </a:solidFill>
        </p:grpSpPr>
        <p:sp>
          <p:nvSpPr>
            <p:cNvPr id="72" name="Freihandform 2154">
              <a:extLst>
                <a:ext uri="{FF2B5EF4-FFF2-40B4-BE49-F238E27FC236}">
                  <a16:creationId xmlns:a16="http://schemas.microsoft.com/office/drawing/2014/main" id="{6FDF08EE-F1F7-4D9C-B2DE-55E1741EC60C}"/>
                </a:ext>
              </a:extLst>
            </p:cNvPr>
            <p:cNvSpPr/>
            <p:nvPr/>
          </p:nvSpPr>
          <p:spPr>
            <a:xfrm>
              <a:off x="7685317" y="5651506"/>
              <a:ext cx="457173" cy="457069"/>
            </a:xfrm>
            <a:custGeom>
              <a:avLst/>
              <a:gdLst>
                <a:gd name="connsiteX0" fmla="*/ 228587 w 457173"/>
                <a:gd name="connsiteY0" fmla="*/ 10475 h 457069"/>
                <a:gd name="connsiteX1" fmla="*/ 382806 w 457173"/>
                <a:gd name="connsiteY1" fmla="*/ 74350 h 457069"/>
                <a:gd name="connsiteX2" fmla="*/ 446696 w 457173"/>
                <a:gd name="connsiteY2" fmla="*/ 228535 h 457069"/>
                <a:gd name="connsiteX3" fmla="*/ 382806 w 457173"/>
                <a:gd name="connsiteY3" fmla="*/ 382719 h 457069"/>
                <a:gd name="connsiteX4" fmla="*/ 228587 w 457173"/>
                <a:gd name="connsiteY4" fmla="*/ 446595 h 457069"/>
                <a:gd name="connsiteX5" fmla="*/ 74367 w 457173"/>
                <a:gd name="connsiteY5" fmla="*/ 382719 h 457069"/>
                <a:gd name="connsiteX6" fmla="*/ 10477 w 457173"/>
                <a:gd name="connsiteY6" fmla="*/ 228535 h 457069"/>
                <a:gd name="connsiteX7" fmla="*/ 74367 w 457173"/>
                <a:gd name="connsiteY7" fmla="*/ 74350 h 457069"/>
                <a:gd name="connsiteX8" fmla="*/ 228587 w 457173"/>
                <a:gd name="connsiteY8" fmla="*/ 10475 h 457069"/>
                <a:gd name="connsiteX9" fmla="*/ 228587 w 457173"/>
                <a:gd name="connsiteY9" fmla="*/ 0 h 457069"/>
                <a:gd name="connsiteX10" fmla="*/ 0 w 457173"/>
                <a:gd name="connsiteY10" fmla="*/ 228535 h 457069"/>
                <a:gd name="connsiteX11" fmla="*/ 228587 w 457173"/>
                <a:gd name="connsiteY11" fmla="*/ 457069 h 457069"/>
                <a:gd name="connsiteX12" fmla="*/ 457173 w 457173"/>
                <a:gd name="connsiteY12" fmla="*/ 228535 h 457069"/>
                <a:gd name="connsiteX13" fmla="*/ 228587 w 457173"/>
                <a:gd name="connsiteY13" fmla="*/ 0 h 457069"/>
                <a:gd name="connsiteX14" fmla="*/ 228587 w 457173"/>
                <a:gd name="connsiteY14" fmla="*/ 0 h 45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57173" h="457069">
                  <a:moveTo>
                    <a:pt x="228587" y="10475"/>
                  </a:moveTo>
                  <a:cubicBezTo>
                    <a:pt x="286838" y="10475"/>
                    <a:pt x="341623" y="33156"/>
                    <a:pt x="382806" y="74350"/>
                  </a:cubicBezTo>
                  <a:cubicBezTo>
                    <a:pt x="424009" y="115543"/>
                    <a:pt x="446696" y="170296"/>
                    <a:pt x="446696" y="228535"/>
                  </a:cubicBezTo>
                  <a:cubicBezTo>
                    <a:pt x="446696" y="286773"/>
                    <a:pt x="424009" y="341545"/>
                    <a:pt x="382806" y="382719"/>
                  </a:cubicBezTo>
                  <a:cubicBezTo>
                    <a:pt x="341604" y="423913"/>
                    <a:pt x="286838" y="446595"/>
                    <a:pt x="228587" y="446595"/>
                  </a:cubicBezTo>
                  <a:cubicBezTo>
                    <a:pt x="170335" y="446595"/>
                    <a:pt x="115550" y="423913"/>
                    <a:pt x="74367" y="382719"/>
                  </a:cubicBezTo>
                  <a:cubicBezTo>
                    <a:pt x="33164" y="341526"/>
                    <a:pt x="10477" y="286773"/>
                    <a:pt x="10477" y="228535"/>
                  </a:cubicBezTo>
                  <a:cubicBezTo>
                    <a:pt x="10477" y="170296"/>
                    <a:pt x="33164" y="115524"/>
                    <a:pt x="74367" y="74350"/>
                  </a:cubicBezTo>
                  <a:cubicBezTo>
                    <a:pt x="115550" y="33156"/>
                    <a:pt x="170335" y="10475"/>
                    <a:pt x="228587" y="10475"/>
                  </a:cubicBezTo>
                  <a:moveTo>
                    <a:pt x="228587" y="0"/>
                  </a:moveTo>
                  <a:cubicBezTo>
                    <a:pt x="102350" y="0"/>
                    <a:pt x="0" y="102326"/>
                    <a:pt x="0" y="228535"/>
                  </a:cubicBezTo>
                  <a:cubicBezTo>
                    <a:pt x="0" y="354743"/>
                    <a:pt x="102350" y="457069"/>
                    <a:pt x="228587" y="457069"/>
                  </a:cubicBezTo>
                  <a:cubicBezTo>
                    <a:pt x="354824" y="457069"/>
                    <a:pt x="457173" y="354743"/>
                    <a:pt x="457173" y="228535"/>
                  </a:cubicBezTo>
                  <a:cubicBezTo>
                    <a:pt x="457173" y="102326"/>
                    <a:pt x="354824" y="0"/>
                    <a:pt x="228587" y="0"/>
                  </a:cubicBezTo>
                  <a:lnTo>
                    <a:pt x="228587" y="0"/>
                  </a:lnTo>
                  <a:close/>
                </a:path>
              </a:pathLst>
            </a:custGeom>
            <a:solidFill>
              <a:srgbClr val="000000"/>
            </a:solidFill>
            <a:ln w="190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Freihandform 2155">
              <a:extLst>
                <a:ext uri="{FF2B5EF4-FFF2-40B4-BE49-F238E27FC236}">
                  <a16:creationId xmlns:a16="http://schemas.microsoft.com/office/drawing/2014/main" id="{56159520-350E-4316-9F63-418034A7126A}"/>
                </a:ext>
              </a:extLst>
            </p:cNvPr>
            <p:cNvSpPr/>
            <p:nvPr/>
          </p:nvSpPr>
          <p:spPr>
            <a:xfrm>
              <a:off x="7799134" y="5774819"/>
              <a:ext cx="229539" cy="210442"/>
            </a:xfrm>
            <a:custGeom>
              <a:avLst/>
              <a:gdLst>
                <a:gd name="connsiteX0" fmla="*/ 195727 w 229539"/>
                <a:gd name="connsiteY0" fmla="*/ 210442 h 210442"/>
                <a:gd name="connsiteX1" fmla="*/ 33812 w 229539"/>
                <a:gd name="connsiteY1" fmla="*/ 210442 h 210442"/>
                <a:gd name="connsiteX2" fmla="*/ 0 w 229539"/>
                <a:gd name="connsiteY2" fmla="*/ 176638 h 210442"/>
                <a:gd name="connsiteX3" fmla="*/ 0 w 229539"/>
                <a:gd name="connsiteY3" fmla="*/ 14760 h 210442"/>
                <a:gd name="connsiteX4" fmla="*/ 14763 w 229539"/>
                <a:gd name="connsiteY4" fmla="*/ 0 h 210442"/>
                <a:gd name="connsiteX5" fmla="*/ 157630 w 229539"/>
                <a:gd name="connsiteY5" fmla="*/ 0 h 210442"/>
                <a:gd name="connsiteX6" fmla="*/ 172392 w 229539"/>
                <a:gd name="connsiteY6" fmla="*/ 14760 h 210442"/>
                <a:gd name="connsiteX7" fmla="*/ 172392 w 229539"/>
                <a:gd name="connsiteY7" fmla="*/ 176638 h 210442"/>
                <a:gd name="connsiteX8" fmla="*/ 195727 w 229539"/>
                <a:gd name="connsiteY8" fmla="*/ 199968 h 210442"/>
                <a:gd name="connsiteX9" fmla="*/ 219062 w 229539"/>
                <a:gd name="connsiteY9" fmla="*/ 176638 h 210442"/>
                <a:gd name="connsiteX10" fmla="*/ 219062 w 229539"/>
                <a:gd name="connsiteY10" fmla="*/ 33804 h 210442"/>
                <a:gd name="connsiteX11" fmla="*/ 224301 w 229539"/>
                <a:gd name="connsiteY11" fmla="*/ 28567 h 210442"/>
                <a:gd name="connsiteX12" fmla="*/ 229539 w 229539"/>
                <a:gd name="connsiteY12" fmla="*/ 33804 h 210442"/>
                <a:gd name="connsiteX13" fmla="*/ 229539 w 229539"/>
                <a:gd name="connsiteY13" fmla="*/ 176638 h 210442"/>
                <a:gd name="connsiteX14" fmla="*/ 195727 w 229539"/>
                <a:gd name="connsiteY14" fmla="*/ 210442 h 210442"/>
                <a:gd name="connsiteX15" fmla="*/ 14763 w 229539"/>
                <a:gd name="connsiteY15" fmla="*/ 10475 h 210442"/>
                <a:gd name="connsiteX16" fmla="*/ 10477 w 229539"/>
                <a:gd name="connsiteY16" fmla="*/ 14760 h 210442"/>
                <a:gd name="connsiteX17" fmla="*/ 10477 w 229539"/>
                <a:gd name="connsiteY17" fmla="*/ 176638 h 210442"/>
                <a:gd name="connsiteX18" fmla="*/ 33812 w 229539"/>
                <a:gd name="connsiteY18" fmla="*/ 199968 h 210442"/>
                <a:gd name="connsiteX19" fmla="*/ 171287 w 229539"/>
                <a:gd name="connsiteY19" fmla="*/ 199968 h 210442"/>
                <a:gd name="connsiteX20" fmla="*/ 161916 w 229539"/>
                <a:gd name="connsiteY20" fmla="*/ 176638 h 210442"/>
                <a:gd name="connsiteX21" fmla="*/ 161916 w 229539"/>
                <a:gd name="connsiteY21" fmla="*/ 14760 h 210442"/>
                <a:gd name="connsiteX22" fmla="*/ 157630 w 229539"/>
                <a:gd name="connsiteY22" fmla="*/ 10475 h 210442"/>
                <a:gd name="connsiteX23" fmla="*/ 14763 w 229539"/>
                <a:gd name="connsiteY23" fmla="*/ 10475 h 210442"/>
                <a:gd name="connsiteX24" fmla="*/ 195727 w 229539"/>
                <a:gd name="connsiteY24" fmla="*/ 186637 h 210442"/>
                <a:gd name="connsiteX25" fmla="*/ 190489 w 229539"/>
                <a:gd name="connsiteY25" fmla="*/ 181399 h 210442"/>
                <a:gd name="connsiteX26" fmla="*/ 190489 w 229539"/>
                <a:gd name="connsiteY26" fmla="*/ 33804 h 210442"/>
                <a:gd name="connsiteX27" fmla="*/ 195727 w 229539"/>
                <a:gd name="connsiteY27" fmla="*/ 28567 h 210442"/>
                <a:gd name="connsiteX28" fmla="*/ 200966 w 229539"/>
                <a:gd name="connsiteY28" fmla="*/ 33804 h 210442"/>
                <a:gd name="connsiteX29" fmla="*/ 200966 w 229539"/>
                <a:gd name="connsiteY29" fmla="*/ 181399 h 210442"/>
                <a:gd name="connsiteX30" fmla="*/ 195727 w 229539"/>
                <a:gd name="connsiteY30" fmla="*/ 186637 h 210442"/>
                <a:gd name="connsiteX31" fmla="*/ 138581 w 229539"/>
                <a:gd name="connsiteY31" fmla="*/ 162831 h 210442"/>
                <a:gd name="connsiteX32" fmla="*/ 33812 w 229539"/>
                <a:gd name="connsiteY32" fmla="*/ 162831 h 210442"/>
                <a:gd name="connsiteX33" fmla="*/ 28573 w 229539"/>
                <a:gd name="connsiteY33" fmla="*/ 157594 h 210442"/>
                <a:gd name="connsiteX34" fmla="*/ 33812 w 229539"/>
                <a:gd name="connsiteY34" fmla="*/ 152356 h 210442"/>
                <a:gd name="connsiteX35" fmla="*/ 138581 w 229539"/>
                <a:gd name="connsiteY35" fmla="*/ 152356 h 210442"/>
                <a:gd name="connsiteX36" fmla="*/ 143819 w 229539"/>
                <a:gd name="connsiteY36" fmla="*/ 157594 h 210442"/>
                <a:gd name="connsiteX37" fmla="*/ 138581 w 229539"/>
                <a:gd name="connsiteY37" fmla="*/ 162831 h 210442"/>
                <a:gd name="connsiteX38" fmla="*/ 138581 w 229539"/>
                <a:gd name="connsiteY38" fmla="*/ 134264 h 210442"/>
                <a:gd name="connsiteX39" fmla="*/ 33812 w 229539"/>
                <a:gd name="connsiteY39" fmla="*/ 134264 h 210442"/>
                <a:gd name="connsiteX40" fmla="*/ 28573 w 229539"/>
                <a:gd name="connsiteY40" fmla="*/ 129027 h 210442"/>
                <a:gd name="connsiteX41" fmla="*/ 33812 w 229539"/>
                <a:gd name="connsiteY41" fmla="*/ 123790 h 210442"/>
                <a:gd name="connsiteX42" fmla="*/ 138581 w 229539"/>
                <a:gd name="connsiteY42" fmla="*/ 123790 h 210442"/>
                <a:gd name="connsiteX43" fmla="*/ 143819 w 229539"/>
                <a:gd name="connsiteY43" fmla="*/ 129027 h 210442"/>
                <a:gd name="connsiteX44" fmla="*/ 138581 w 229539"/>
                <a:gd name="connsiteY44" fmla="*/ 134264 h 210442"/>
                <a:gd name="connsiteX45" fmla="*/ 138581 w 229539"/>
                <a:gd name="connsiteY45" fmla="*/ 105697 h 210442"/>
                <a:gd name="connsiteX46" fmla="*/ 110007 w 229539"/>
                <a:gd name="connsiteY46" fmla="*/ 105697 h 210442"/>
                <a:gd name="connsiteX47" fmla="*/ 104769 w 229539"/>
                <a:gd name="connsiteY47" fmla="*/ 100460 h 210442"/>
                <a:gd name="connsiteX48" fmla="*/ 110007 w 229539"/>
                <a:gd name="connsiteY48" fmla="*/ 95223 h 210442"/>
                <a:gd name="connsiteX49" fmla="*/ 138581 w 229539"/>
                <a:gd name="connsiteY49" fmla="*/ 95223 h 210442"/>
                <a:gd name="connsiteX50" fmla="*/ 143819 w 229539"/>
                <a:gd name="connsiteY50" fmla="*/ 100460 h 210442"/>
                <a:gd name="connsiteX51" fmla="*/ 138581 w 229539"/>
                <a:gd name="connsiteY51" fmla="*/ 105697 h 210442"/>
                <a:gd name="connsiteX52" fmla="*/ 86196 w 229539"/>
                <a:gd name="connsiteY52" fmla="*/ 105697 h 210442"/>
                <a:gd name="connsiteX53" fmla="*/ 38574 w 229539"/>
                <a:gd name="connsiteY53" fmla="*/ 105697 h 210442"/>
                <a:gd name="connsiteX54" fmla="*/ 28573 w 229539"/>
                <a:gd name="connsiteY54" fmla="*/ 95699 h 210442"/>
                <a:gd name="connsiteX55" fmla="*/ 28573 w 229539"/>
                <a:gd name="connsiteY55" fmla="*/ 48087 h 210442"/>
                <a:gd name="connsiteX56" fmla="*/ 38574 w 229539"/>
                <a:gd name="connsiteY56" fmla="*/ 38089 h 210442"/>
                <a:gd name="connsiteX57" fmla="*/ 86196 w 229539"/>
                <a:gd name="connsiteY57" fmla="*/ 38089 h 210442"/>
                <a:gd name="connsiteX58" fmla="*/ 96197 w 229539"/>
                <a:gd name="connsiteY58" fmla="*/ 48087 h 210442"/>
                <a:gd name="connsiteX59" fmla="*/ 96197 w 229539"/>
                <a:gd name="connsiteY59" fmla="*/ 95699 h 210442"/>
                <a:gd name="connsiteX60" fmla="*/ 86196 w 229539"/>
                <a:gd name="connsiteY60" fmla="*/ 105697 h 210442"/>
                <a:gd name="connsiteX61" fmla="*/ 39050 w 229539"/>
                <a:gd name="connsiteY61" fmla="*/ 95223 h 210442"/>
                <a:gd name="connsiteX62" fmla="*/ 85720 w 229539"/>
                <a:gd name="connsiteY62" fmla="*/ 95223 h 210442"/>
                <a:gd name="connsiteX63" fmla="*/ 85720 w 229539"/>
                <a:gd name="connsiteY63" fmla="*/ 48564 h 210442"/>
                <a:gd name="connsiteX64" fmla="*/ 39050 w 229539"/>
                <a:gd name="connsiteY64" fmla="*/ 48564 h 210442"/>
                <a:gd name="connsiteX65" fmla="*/ 39050 w 229539"/>
                <a:gd name="connsiteY65" fmla="*/ 95223 h 210442"/>
                <a:gd name="connsiteX66" fmla="*/ 138581 w 229539"/>
                <a:gd name="connsiteY66" fmla="*/ 77130 h 210442"/>
                <a:gd name="connsiteX67" fmla="*/ 110007 w 229539"/>
                <a:gd name="connsiteY67" fmla="*/ 77130 h 210442"/>
                <a:gd name="connsiteX68" fmla="*/ 104769 w 229539"/>
                <a:gd name="connsiteY68" fmla="*/ 71893 h 210442"/>
                <a:gd name="connsiteX69" fmla="*/ 110007 w 229539"/>
                <a:gd name="connsiteY69" fmla="*/ 66656 h 210442"/>
                <a:gd name="connsiteX70" fmla="*/ 138581 w 229539"/>
                <a:gd name="connsiteY70" fmla="*/ 66656 h 210442"/>
                <a:gd name="connsiteX71" fmla="*/ 143819 w 229539"/>
                <a:gd name="connsiteY71" fmla="*/ 71893 h 210442"/>
                <a:gd name="connsiteX72" fmla="*/ 138581 w 229539"/>
                <a:gd name="connsiteY72" fmla="*/ 77130 h 210442"/>
                <a:gd name="connsiteX73" fmla="*/ 138581 w 229539"/>
                <a:gd name="connsiteY73" fmla="*/ 48564 h 210442"/>
                <a:gd name="connsiteX74" fmla="*/ 110007 w 229539"/>
                <a:gd name="connsiteY74" fmla="*/ 48564 h 210442"/>
                <a:gd name="connsiteX75" fmla="*/ 104769 w 229539"/>
                <a:gd name="connsiteY75" fmla="*/ 43326 h 210442"/>
                <a:gd name="connsiteX76" fmla="*/ 110007 w 229539"/>
                <a:gd name="connsiteY76" fmla="*/ 38089 h 210442"/>
                <a:gd name="connsiteX77" fmla="*/ 138581 w 229539"/>
                <a:gd name="connsiteY77" fmla="*/ 38089 h 210442"/>
                <a:gd name="connsiteX78" fmla="*/ 143819 w 229539"/>
                <a:gd name="connsiteY78" fmla="*/ 43326 h 210442"/>
                <a:gd name="connsiteX79" fmla="*/ 138581 w 229539"/>
                <a:gd name="connsiteY79" fmla="*/ 48564 h 2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229539" h="210442">
                  <a:moveTo>
                    <a:pt x="195727" y="210442"/>
                  </a:moveTo>
                  <a:lnTo>
                    <a:pt x="33812" y="210442"/>
                  </a:lnTo>
                  <a:cubicBezTo>
                    <a:pt x="15163" y="210442"/>
                    <a:pt x="0" y="195283"/>
                    <a:pt x="0" y="176638"/>
                  </a:cubicBezTo>
                  <a:lnTo>
                    <a:pt x="0" y="14760"/>
                  </a:lnTo>
                  <a:cubicBezTo>
                    <a:pt x="0" y="6627"/>
                    <a:pt x="6629" y="0"/>
                    <a:pt x="14763" y="0"/>
                  </a:cubicBezTo>
                  <a:lnTo>
                    <a:pt x="157630" y="0"/>
                  </a:lnTo>
                  <a:cubicBezTo>
                    <a:pt x="165763" y="0"/>
                    <a:pt x="172392" y="6627"/>
                    <a:pt x="172392" y="14760"/>
                  </a:cubicBezTo>
                  <a:lnTo>
                    <a:pt x="172392" y="176638"/>
                  </a:lnTo>
                  <a:cubicBezTo>
                    <a:pt x="172392" y="189493"/>
                    <a:pt x="182869" y="199968"/>
                    <a:pt x="195727" y="199968"/>
                  </a:cubicBezTo>
                  <a:cubicBezTo>
                    <a:pt x="208585" y="199968"/>
                    <a:pt x="219062" y="189493"/>
                    <a:pt x="219062" y="176638"/>
                  </a:cubicBezTo>
                  <a:lnTo>
                    <a:pt x="219062" y="33804"/>
                  </a:lnTo>
                  <a:cubicBezTo>
                    <a:pt x="219062" y="30909"/>
                    <a:pt x="221405" y="28567"/>
                    <a:pt x="224301" y="28567"/>
                  </a:cubicBezTo>
                  <a:cubicBezTo>
                    <a:pt x="227196" y="28567"/>
                    <a:pt x="229539" y="30909"/>
                    <a:pt x="229539" y="33804"/>
                  </a:cubicBezTo>
                  <a:lnTo>
                    <a:pt x="229539" y="176638"/>
                  </a:lnTo>
                  <a:cubicBezTo>
                    <a:pt x="229539" y="195283"/>
                    <a:pt x="214376" y="210442"/>
                    <a:pt x="195727" y="210442"/>
                  </a:cubicBezTo>
                  <a:close/>
                  <a:moveTo>
                    <a:pt x="14763" y="10475"/>
                  </a:moveTo>
                  <a:cubicBezTo>
                    <a:pt x="12401" y="10475"/>
                    <a:pt x="10477" y="12398"/>
                    <a:pt x="10477" y="14760"/>
                  </a:cubicBezTo>
                  <a:lnTo>
                    <a:pt x="10477" y="176638"/>
                  </a:lnTo>
                  <a:cubicBezTo>
                    <a:pt x="10477" y="189493"/>
                    <a:pt x="20954" y="199968"/>
                    <a:pt x="33812" y="199968"/>
                  </a:cubicBezTo>
                  <a:lnTo>
                    <a:pt x="171287" y="199968"/>
                  </a:lnTo>
                  <a:cubicBezTo>
                    <a:pt x="165497" y="193893"/>
                    <a:pt x="161916" y="185684"/>
                    <a:pt x="161916" y="176638"/>
                  </a:cubicBezTo>
                  <a:lnTo>
                    <a:pt x="161916" y="14760"/>
                  </a:lnTo>
                  <a:cubicBezTo>
                    <a:pt x="161916" y="12398"/>
                    <a:pt x="159992" y="10475"/>
                    <a:pt x="157630" y="10475"/>
                  </a:cubicBezTo>
                  <a:lnTo>
                    <a:pt x="14763" y="10475"/>
                  </a:lnTo>
                  <a:close/>
                  <a:moveTo>
                    <a:pt x="195727" y="186637"/>
                  </a:moveTo>
                  <a:cubicBezTo>
                    <a:pt x="192832" y="186637"/>
                    <a:pt x="190489" y="184294"/>
                    <a:pt x="190489" y="181399"/>
                  </a:cubicBezTo>
                  <a:lnTo>
                    <a:pt x="190489" y="33804"/>
                  </a:lnTo>
                  <a:cubicBezTo>
                    <a:pt x="190489" y="30909"/>
                    <a:pt x="192832" y="28567"/>
                    <a:pt x="195727" y="28567"/>
                  </a:cubicBezTo>
                  <a:cubicBezTo>
                    <a:pt x="198623" y="28567"/>
                    <a:pt x="200966" y="30909"/>
                    <a:pt x="200966" y="33804"/>
                  </a:cubicBezTo>
                  <a:lnTo>
                    <a:pt x="200966" y="181399"/>
                  </a:lnTo>
                  <a:cubicBezTo>
                    <a:pt x="200966" y="184294"/>
                    <a:pt x="198623" y="186637"/>
                    <a:pt x="195727" y="186637"/>
                  </a:cubicBezTo>
                  <a:close/>
                  <a:moveTo>
                    <a:pt x="138581" y="162831"/>
                  </a:moveTo>
                  <a:lnTo>
                    <a:pt x="33812" y="162831"/>
                  </a:lnTo>
                  <a:cubicBezTo>
                    <a:pt x="30916" y="162831"/>
                    <a:pt x="28573" y="160488"/>
                    <a:pt x="28573" y="157594"/>
                  </a:cubicBezTo>
                  <a:cubicBezTo>
                    <a:pt x="28573" y="154699"/>
                    <a:pt x="30916" y="152356"/>
                    <a:pt x="33812" y="152356"/>
                  </a:cubicBezTo>
                  <a:lnTo>
                    <a:pt x="138581" y="152356"/>
                  </a:lnTo>
                  <a:cubicBezTo>
                    <a:pt x="141476" y="152356"/>
                    <a:pt x="143819" y="154699"/>
                    <a:pt x="143819" y="157594"/>
                  </a:cubicBezTo>
                  <a:cubicBezTo>
                    <a:pt x="143819" y="160488"/>
                    <a:pt x="141476" y="162831"/>
                    <a:pt x="138581" y="162831"/>
                  </a:cubicBezTo>
                  <a:close/>
                  <a:moveTo>
                    <a:pt x="138581" y="134264"/>
                  </a:moveTo>
                  <a:lnTo>
                    <a:pt x="33812" y="134264"/>
                  </a:lnTo>
                  <a:cubicBezTo>
                    <a:pt x="30916" y="134264"/>
                    <a:pt x="28573" y="131922"/>
                    <a:pt x="28573" y="129027"/>
                  </a:cubicBezTo>
                  <a:cubicBezTo>
                    <a:pt x="28573" y="126132"/>
                    <a:pt x="30916" y="123790"/>
                    <a:pt x="33812" y="123790"/>
                  </a:cubicBezTo>
                  <a:lnTo>
                    <a:pt x="138581" y="123790"/>
                  </a:lnTo>
                  <a:cubicBezTo>
                    <a:pt x="141476" y="123790"/>
                    <a:pt x="143819" y="126132"/>
                    <a:pt x="143819" y="129027"/>
                  </a:cubicBezTo>
                  <a:cubicBezTo>
                    <a:pt x="143819" y="131922"/>
                    <a:pt x="141476" y="134264"/>
                    <a:pt x="138581" y="134264"/>
                  </a:cubicBezTo>
                  <a:close/>
                  <a:moveTo>
                    <a:pt x="138581" y="105697"/>
                  </a:moveTo>
                  <a:lnTo>
                    <a:pt x="110007" y="105697"/>
                  </a:lnTo>
                  <a:cubicBezTo>
                    <a:pt x="107112" y="105697"/>
                    <a:pt x="104769" y="103355"/>
                    <a:pt x="104769" y="100460"/>
                  </a:cubicBezTo>
                  <a:cubicBezTo>
                    <a:pt x="104769" y="97565"/>
                    <a:pt x="107112" y="95223"/>
                    <a:pt x="110007" y="95223"/>
                  </a:cubicBezTo>
                  <a:lnTo>
                    <a:pt x="138581" y="95223"/>
                  </a:lnTo>
                  <a:cubicBezTo>
                    <a:pt x="141476" y="95223"/>
                    <a:pt x="143819" y="97565"/>
                    <a:pt x="143819" y="100460"/>
                  </a:cubicBezTo>
                  <a:cubicBezTo>
                    <a:pt x="143819" y="103355"/>
                    <a:pt x="141476" y="105697"/>
                    <a:pt x="138581" y="105697"/>
                  </a:cubicBezTo>
                  <a:close/>
                  <a:moveTo>
                    <a:pt x="86196" y="105697"/>
                  </a:moveTo>
                  <a:lnTo>
                    <a:pt x="38574" y="105697"/>
                  </a:lnTo>
                  <a:cubicBezTo>
                    <a:pt x="33069" y="105697"/>
                    <a:pt x="28573" y="101203"/>
                    <a:pt x="28573" y="95699"/>
                  </a:cubicBezTo>
                  <a:lnTo>
                    <a:pt x="28573" y="48087"/>
                  </a:lnTo>
                  <a:cubicBezTo>
                    <a:pt x="28573" y="42584"/>
                    <a:pt x="33069" y="38089"/>
                    <a:pt x="38574" y="38089"/>
                  </a:cubicBezTo>
                  <a:lnTo>
                    <a:pt x="86196" y="38089"/>
                  </a:lnTo>
                  <a:cubicBezTo>
                    <a:pt x="91701" y="38089"/>
                    <a:pt x="96197" y="42584"/>
                    <a:pt x="96197" y="48087"/>
                  </a:cubicBezTo>
                  <a:lnTo>
                    <a:pt x="96197" y="95699"/>
                  </a:lnTo>
                  <a:cubicBezTo>
                    <a:pt x="96197" y="101203"/>
                    <a:pt x="91701" y="105697"/>
                    <a:pt x="86196" y="105697"/>
                  </a:cubicBezTo>
                  <a:close/>
                  <a:moveTo>
                    <a:pt x="39050" y="95223"/>
                  </a:moveTo>
                  <a:lnTo>
                    <a:pt x="85720" y="95223"/>
                  </a:lnTo>
                  <a:lnTo>
                    <a:pt x="85720" y="48564"/>
                  </a:lnTo>
                  <a:lnTo>
                    <a:pt x="39050" y="48564"/>
                  </a:lnTo>
                  <a:lnTo>
                    <a:pt x="39050" y="95223"/>
                  </a:lnTo>
                  <a:close/>
                  <a:moveTo>
                    <a:pt x="138581" y="77130"/>
                  </a:moveTo>
                  <a:lnTo>
                    <a:pt x="110007" y="77130"/>
                  </a:lnTo>
                  <a:cubicBezTo>
                    <a:pt x="107112" y="77130"/>
                    <a:pt x="104769" y="74788"/>
                    <a:pt x="104769" y="71893"/>
                  </a:cubicBezTo>
                  <a:cubicBezTo>
                    <a:pt x="104769" y="68998"/>
                    <a:pt x="107112" y="66656"/>
                    <a:pt x="110007" y="66656"/>
                  </a:cubicBezTo>
                  <a:lnTo>
                    <a:pt x="138581" y="66656"/>
                  </a:lnTo>
                  <a:cubicBezTo>
                    <a:pt x="141476" y="66656"/>
                    <a:pt x="143819" y="68998"/>
                    <a:pt x="143819" y="71893"/>
                  </a:cubicBezTo>
                  <a:cubicBezTo>
                    <a:pt x="143819" y="74788"/>
                    <a:pt x="141476" y="77130"/>
                    <a:pt x="138581" y="77130"/>
                  </a:cubicBezTo>
                  <a:close/>
                  <a:moveTo>
                    <a:pt x="138581" y="48564"/>
                  </a:moveTo>
                  <a:lnTo>
                    <a:pt x="110007" y="48564"/>
                  </a:lnTo>
                  <a:cubicBezTo>
                    <a:pt x="107112" y="48564"/>
                    <a:pt x="104769" y="46221"/>
                    <a:pt x="104769" y="43326"/>
                  </a:cubicBezTo>
                  <a:cubicBezTo>
                    <a:pt x="104769" y="40432"/>
                    <a:pt x="107112" y="38089"/>
                    <a:pt x="110007" y="38089"/>
                  </a:cubicBezTo>
                  <a:lnTo>
                    <a:pt x="138581" y="38089"/>
                  </a:lnTo>
                  <a:cubicBezTo>
                    <a:pt x="141476" y="38089"/>
                    <a:pt x="143819" y="40432"/>
                    <a:pt x="143819" y="43326"/>
                  </a:cubicBezTo>
                  <a:cubicBezTo>
                    <a:pt x="143819" y="46221"/>
                    <a:pt x="141476" y="48564"/>
                    <a:pt x="138581" y="48564"/>
                  </a:cubicBezTo>
                  <a:close/>
                </a:path>
              </a:pathLst>
            </a:custGeom>
            <a:solidFill>
              <a:srgbClr val="000000"/>
            </a:solidFill>
            <a:ln w="190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Freihandform 2156">
              <a:extLst>
                <a:ext uri="{FF2B5EF4-FFF2-40B4-BE49-F238E27FC236}">
                  <a16:creationId xmlns:a16="http://schemas.microsoft.com/office/drawing/2014/main" id="{92BCBF48-EC76-407B-95D8-BB1D348B4D42}"/>
                </a:ext>
              </a:extLst>
            </p:cNvPr>
            <p:cNvSpPr/>
            <p:nvPr/>
          </p:nvSpPr>
          <p:spPr>
            <a:xfrm>
              <a:off x="7799134" y="5774819"/>
              <a:ext cx="229539" cy="210442"/>
            </a:xfrm>
            <a:custGeom>
              <a:avLst/>
              <a:gdLst>
                <a:gd name="connsiteX0" fmla="*/ 195727 w 229539"/>
                <a:gd name="connsiteY0" fmla="*/ 210442 h 210442"/>
                <a:gd name="connsiteX1" fmla="*/ 33812 w 229539"/>
                <a:gd name="connsiteY1" fmla="*/ 210442 h 210442"/>
                <a:gd name="connsiteX2" fmla="*/ 0 w 229539"/>
                <a:gd name="connsiteY2" fmla="*/ 176638 h 210442"/>
                <a:gd name="connsiteX3" fmla="*/ 0 w 229539"/>
                <a:gd name="connsiteY3" fmla="*/ 14760 h 210442"/>
                <a:gd name="connsiteX4" fmla="*/ 14763 w 229539"/>
                <a:gd name="connsiteY4" fmla="*/ 0 h 210442"/>
                <a:gd name="connsiteX5" fmla="*/ 157630 w 229539"/>
                <a:gd name="connsiteY5" fmla="*/ 0 h 210442"/>
                <a:gd name="connsiteX6" fmla="*/ 172392 w 229539"/>
                <a:gd name="connsiteY6" fmla="*/ 14760 h 210442"/>
                <a:gd name="connsiteX7" fmla="*/ 172392 w 229539"/>
                <a:gd name="connsiteY7" fmla="*/ 176638 h 210442"/>
                <a:gd name="connsiteX8" fmla="*/ 195727 w 229539"/>
                <a:gd name="connsiteY8" fmla="*/ 199968 h 210442"/>
                <a:gd name="connsiteX9" fmla="*/ 219062 w 229539"/>
                <a:gd name="connsiteY9" fmla="*/ 176638 h 210442"/>
                <a:gd name="connsiteX10" fmla="*/ 219062 w 229539"/>
                <a:gd name="connsiteY10" fmla="*/ 33804 h 210442"/>
                <a:gd name="connsiteX11" fmla="*/ 224301 w 229539"/>
                <a:gd name="connsiteY11" fmla="*/ 28567 h 210442"/>
                <a:gd name="connsiteX12" fmla="*/ 229539 w 229539"/>
                <a:gd name="connsiteY12" fmla="*/ 33804 h 210442"/>
                <a:gd name="connsiteX13" fmla="*/ 229539 w 229539"/>
                <a:gd name="connsiteY13" fmla="*/ 176638 h 210442"/>
                <a:gd name="connsiteX14" fmla="*/ 195727 w 229539"/>
                <a:gd name="connsiteY14" fmla="*/ 210442 h 210442"/>
                <a:gd name="connsiteX15" fmla="*/ 14763 w 229539"/>
                <a:gd name="connsiteY15" fmla="*/ 10475 h 210442"/>
                <a:gd name="connsiteX16" fmla="*/ 10477 w 229539"/>
                <a:gd name="connsiteY16" fmla="*/ 14760 h 210442"/>
                <a:gd name="connsiteX17" fmla="*/ 10477 w 229539"/>
                <a:gd name="connsiteY17" fmla="*/ 176638 h 210442"/>
                <a:gd name="connsiteX18" fmla="*/ 33812 w 229539"/>
                <a:gd name="connsiteY18" fmla="*/ 199968 h 210442"/>
                <a:gd name="connsiteX19" fmla="*/ 171287 w 229539"/>
                <a:gd name="connsiteY19" fmla="*/ 199968 h 210442"/>
                <a:gd name="connsiteX20" fmla="*/ 161916 w 229539"/>
                <a:gd name="connsiteY20" fmla="*/ 176638 h 210442"/>
                <a:gd name="connsiteX21" fmla="*/ 161916 w 229539"/>
                <a:gd name="connsiteY21" fmla="*/ 14760 h 210442"/>
                <a:gd name="connsiteX22" fmla="*/ 157630 w 229539"/>
                <a:gd name="connsiteY22" fmla="*/ 10475 h 210442"/>
                <a:gd name="connsiteX23" fmla="*/ 14763 w 229539"/>
                <a:gd name="connsiteY23" fmla="*/ 10475 h 210442"/>
                <a:gd name="connsiteX24" fmla="*/ 195727 w 229539"/>
                <a:gd name="connsiteY24" fmla="*/ 186637 h 210442"/>
                <a:gd name="connsiteX25" fmla="*/ 190489 w 229539"/>
                <a:gd name="connsiteY25" fmla="*/ 181399 h 210442"/>
                <a:gd name="connsiteX26" fmla="*/ 190489 w 229539"/>
                <a:gd name="connsiteY26" fmla="*/ 33804 h 210442"/>
                <a:gd name="connsiteX27" fmla="*/ 195727 w 229539"/>
                <a:gd name="connsiteY27" fmla="*/ 28567 h 210442"/>
                <a:gd name="connsiteX28" fmla="*/ 200966 w 229539"/>
                <a:gd name="connsiteY28" fmla="*/ 33804 h 210442"/>
                <a:gd name="connsiteX29" fmla="*/ 200966 w 229539"/>
                <a:gd name="connsiteY29" fmla="*/ 181399 h 210442"/>
                <a:gd name="connsiteX30" fmla="*/ 195727 w 229539"/>
                <a:gd name="connsiteY30" fmla="*/ 186637 h 210442"/>
                <a:gd name="connsiteX31" fmla="*/ 138581 w 229539"/>
                <a:gd name="connsiteY31" fmla="*/ 162831 h 210442"/>
                <a:gd name="connsiteX32" fmla="*/ 33812 w 229539"/>
                <a:gd name="connsiteY32" fmla="*/ 162831 h 210442"/>
                <a:gd name="connsiteX33" fmla="*/ 28573 w 229539"/>
                <a:gd name="connsiteY33" fmla="*/ 157594 h 210442"/>
                <a:gd name="connsiteX34" fmla="*/ 33812 w 229539"/>
                <a:gd name="connsiteY34" fmla="*/ 152356 h 210442"/>
                <a:gd name="connsiteX35" fmla="*/ 138581 w 229539"/>
                <a:gd name="connsiteY35" fmla="*/ 152356 h 210442"/>
                <a:gd name="connsiteX36" fmla="*/ 143819 w 229539"/>
                <a:gd name="connsiteY36" fmla="*/ 157594 h 210442"/>
                <a:gd name="connsiteX37" fmla="*/ 138581 w 229539"/>
                <a:gd name="connsiteY37" fmla="*/ 162831 h 210442"/>
                <a:gd name="connsiteX38" fmla="*/ 138581 w 229539"/>
                <a:gd name="connsiteY38" fmla="*/ 134264 h 210442"/>
                <a:gd name="connsiteX39" fmla="*/ 33812 w 229539"/>
                <a:gd name="connsiteY39" fmla="*/ 134264 h 210442"/>
                <a:gd name="connsiteX40" fmla="*/ 28573 w 229539"/>
                <a:gd name="connsiteY40" fmla="*/ 129027 h 210442"/>
                <a:gd name="connsiteX41" fmla="*/ 33812 w 229539"/>
                <a:gd name="connsiteY41" fmla="*/ 123790 h 210442"/>
                <a:gd name="connsiteX42" fmla="*/ 138581 w 229539"/>
                <a:gd name="connsiteY42" fmla="*/ 123790 h 210442"/>
                <a:gd name="connsiteX43" fmla="*/ 143819 w 229539"/>
                <a:gd name="connsiteY43" fmla="*/ 129027 h 210442"/>
                <a:gd name="connsiteX44" fmla="*/ 138581 w 229539"/>
                <a:gd name="connsiteY44" fmla="*/ 134264 h 210442"/>
                <a:gd name="connsiteX45" fmla="*/ 138581 w 229539"/>
                <a:gd name="connsiteY45" fmla="*/ 105697 h 210442"/>
                <a:gd name="connsiteX46" fmla="*/ 110007 w 229539"/>
                <a:gd name="connsiteY46" fmla="*/ 105697 h 210442"/>
                <a:gd name="connsiteX47" fmla="*/ 104769 w 229539"/>
                <a:gd name="connsiteY47" fmla="*/ 100460 h 210442"/>
                <a:gd name="connsiteX48" fmla="*/ 110007 w 229539"/>
                <a:gd name="connsiteY48" fmla="*/ 95223 h 210442"/>
                <a:gd name="connsiteX49" fmla="*/ 138581 w 229539"/>
                <a:gd name="connsiteY49" fmla="*/ 95223 h 210442"/>
                <a:gd name="connsiteX50" fmla="*/ 143819 w 229539"/>
                <a:gd name="connsiteY50" fmla="*/ 100460 h 210442"/>
                <a:gd name="connsiteX51" fmla="*/ 138581 w 229539"/>
                <a:gd name="connsiteY51" fmla="*/ 105697 h 210442"/>
                <a:gd name="connsiteX52" fmla="*/ 86196 w 229539"/>
                <a:gd name="connsiteY52" fmla="*/ 105697 h 210442"/>
                <a:gd name="connsiteX53" fmla="*/ 38574 w 229539"/>
                <a:gd name="connsiteY53" fmla="*/ 105697 h 210442"/>
                <a:gd name="connsiteX54" fmla="*/ 28573 w 229539"/>
                <a:gd name="connsiteY54" fmla="*/ 95699 h 210442"/>
                <a:gd name="connsiteX55" fmla="*/ 28573 w 229539"/>
                <a:gd name="connsiteY55" fmla="*/ 48087 h 210442"/>
                <a:gd name="connsiteX56" fmla="*/ 38574 w 229539"/>
                <a:gd name="connsiteY56" fmla="*/ 38089 h 210442"/>
                <a:gd name="connsiteX57" fmla="*/ 86196 w 229539"/>
                <a:gd name="connsiteY57" fmla="*/ 38089 h 210442"/>
                <a:gd name="connsiteX58" fmla="*/ 96197 w 229539"/>
                <a:gd name="connsiteY58" fmla="*/ 48087 h 210442"/>
                <a:gd name="connsiteX59" fmla="*/ 96197 w 229539"/>
                <a:gd name="connsiteY59" fmla="*/ 95699 h 210442"/>
                <a:gd name="connsiteX60" fmla="*/ 86196 w 229539"/>
                <a:gd name="connsiteY60" fmla="*/ 105697 h 210442"/>
                <a:gd name="connsiteX61" fmla="*/ 39050 w 229539"/>
                <a:gd name="connsiteY61" fmla="*/ 95223 h 210442"/>
                <a:gd name="connsiteX62" fmla="*/ 85720 w 229539"/>
                <a:gd name="connsiteY62" fmla="*/ 95223 h 210442"/>
                <a:gd name="connsiteX63" fmla="*/ 85720 w 229539"/>
                <a:gd name="connsiteY63" fmla="*/ 48564 h 210442"/>
                <a:gd name="connsiteX64" fmla="*/ 39050 w 229539"/>
                <a:gd name="connsiteY64" fmla="*/ 48564 h 210442"/>
                <a:gd name="connsiteX65" fmla="*/ 39050 w 229539"/>
                <a:gd name="connsiteY65" fmla="*/ 95223 h 210442"/>
                <a:gd name="connsiteX66" fmla="*/ 138581 w 229539"/>
                <a:gd name="connsiteY66" fmla="*/ 77130 h 210442"/>
                <a:gd name="connsiteX67" fmla="*/ 110007 w 229539"/>
                <a:gd name="connsiteY67" fmla="*/ 77130 h 210442"/>
                <a:gd name="connsiteX68" fmla="*/ 104769 w 229539"/>
                <a:gd name="connsiteY68" fmla="*/ 71893 h 210442"/>
                <a:gd name="connsiteX69" fmla="*/ 110007 w 229539"/>
                <a:gd name="connsiteY69" fmla="*/ 66656 h 210442"/>
                <a:gd name="connsiteX70" fmla="*/ 138581 w 229539"/>
                <a:gd name="connsiteY70" fmla="*/ 66656 h 210442"/>
                <a:gd name="connsiteX71" fmla="*/ 143819 w 229539"/>
                <a:gd name="connsiteY71" fmla="*/ 71893 h 210442"/>
                <a:gd name="connsiteX72" fmla="*/ 138581 w 229539"/>
                <a:gd name="connsiteY72" fmla="*/ 77130 h 210442"/>
                <a:gd name="connsiteX73" fmla="*/ 138581 w 229539"/>
                <a:gd name="connsiteY73" fmla="*/ 48564 h 210442"/>
                <a:gd name="connsiteX74" fmla="*/ 110007 w 229539"/>
                <a:gd name="connsiteY74" fmla="*/ 48564 h 210442"/>
                <a:gd name="connsiteX75" fmla="*/ 104769 w 229539"/>
                <a:gd name="connsiteY75" fmla="*/ 43326 h 210442"/>
                <a:gd name="connsiteX76" fmla="*/ 110007 w 229539"/>
                <a:gd name="connsiteY76" fmla="*/ 38089 h 210442"/>
                <a:gd name="connsiteX77" fmla="*/ 138581 w 229539"/>
                <a:gd name="connsiteY77" fmla="*/ 38089 h 210442"/>
                <a:gd name="connsiteX78" fmla="*/ 143819 w 229539"/>
                <a:gd name="connsiteY78" fmla="*/ 43326 h 210442"/>
                <a:gd name="connsiteX79" fmla="*/ 138581 w 229539"/>
                <a:gd name="connsiteY79" fmla="*/ 48564 h 2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229539" h="210442">
                  <a:moveTo>
                    <a:pt x="195727" y="210442"/>
                  </a:moveTo>
                  <a:lnTo>
                    <a:pt x="33812" y="210442"/>
                  </a:lnTo>
                  <a:cubicBezTo>
                    <a:pt x="15163" y="210442"/>
                    <a:pt x="0" y="195283"/>
                    <a:pt x="0" y="176638"/>
                  </a:cubicBezTo>
                  <a:lnTo>
                    <a:pt x="0" y="14760"/>
                  </a:lnTo>
                  <a:cubicBezTo>
                    <a:pt x="0" y="6627"/>
                    <a:pt x="6629" y="0"/>
                    <a:pt x="14763" y="0"/>
                  </a:cubicBezTo>
                  <a:lnTo>
                    <a:pt x="157630" y="0"/>
                  </a:lnTo>
                  <a:cubicBezTo>
                    <a:pt x="165763" y="0"/>
                    <a:pt x="172392" y="6627"/>
                    <a:pt x="172392" y="14760"/>
                  </a:cubicBezTo>
                  <a:lnTo>
                    <a:pt x="172392" y="176638"/>
                  </a:lnTo>
                  <a:cubicBezTo>
                    <a:pt x="172392" y="189493"/>
                    <a:pt x="182869" y="199968"/>
                    <a:pt x="195727" y="199968"/>
                  </a:cubicBezTo>
                  <a:cubicBezTo>
                    <a:pt x="208585" y="199968"/>
                    <a:pt x="219062" y="189493"/>
                    <a:pt x="219062" y="176638"/>
                  </a:cubicBezTo>
                  <a:lnTo>
                    <a:pt x="219062" y="33804"/>
                  </a:lnTo>
                  <a:cubicBezTo>
                    <a:pt x="219062" y="30909"/>
                    <a:pt x="221405" y="28567"/>
                    <a:pt x="224301" y="28567"/>
                  </a:cubicBezTo>
                  <a:cubicBezTo>
                    <a:pt x="227196" y="28567"/>
                    <a:pt x="229539" y="30909"/>
                    <a:pt x="229539" y="33804"/>
                  </a:cubicBezTo>
                  <a:lnTo>
                    <a:pt x="229539" y="176638"/>
                  </a:lnTo>
                  <a:cubicBezTo>
                    <a:pt x="229539" y="195283"/>
                    <a:pt x="214376" y="210442"/>
                    <a:pt x="195727" y="210442"/>
                  </a:cubicBezTo>
                  <a:close/>
                  <a:moveTo>
                    <a:pt x="14763" y="10475"/>
                  </a:moveTo>
                  <a:cubicBezTo>
                    <a:pt x="12401" y="10475"/>
                    <a:pt x="10477" y="12398"/>
                    <a:pt x="10477" y="14760"/>
                  </a:cubicBezTo>
                  <a:lnTo>
                    <a:pt x="10477" y="176638"/>
                  </a:lnTo>
                  <a:cubicBezTo>
                    <a:pt x="10477" y="189493"/>
                    <a:pt x="20954" y="199968"/>
                    <a:pt x="33812" y="199968"/>
                  </a:cubicBezTo>
                  <a:lnTo>
                    <a:pt x="171287" y="199968"/>
                  </a:lnTo>
                  <a:cubicBezTo>
                    <a:pt x="165497" y="193893"/>
                    <a:pt x="161916" y="185684"/>
                    <a:pt x="161916" y="176638"/>
                  </a:cubicBezTo>
                  <a:lnTo>
                    <a:pt x="161916" y="14760"/>
                  </a:lnTo>
                  <a:cubicBezTo>
                    <a:pt x="161916" y="12398"/>
                    <a:pt x="159992" y="10475"/>
                    <a:pt x="157630" y="10475"/>
                  </a:cubicBezTo>
                  <a:lnTo>
                    <a:pt x="14763" y="10475"/>
                  </a:lnTo>
                  <a:close/>
                  <a:moveTo>
                    <a:pt x="195727" y="186637"/>
                  </a:moveTo>
                  <a:cubicBezTo>
                    <a:pt x="192832" y="186637"/>
                    <a:pt x="190489" y="184294"/>
                    <a:pt x="190489" y="181399"/>
                  </a:cubicBezTo>
                  <a:lnTo>
                    <a:pt x="190489" y="33804"/>
                  </a:lnTo>
                  <a:cubicBezTo>
                    <a:pt x="190489" y="30909"/>
                    <a:pt x="192832" y="28567"/>
                    <a:pt x="195727" y="28567"/>
                  </a:cubicBezTo>
                  <a:cubicBezTo>
                    <a:pt x="198623" y="28567"/>
                    <a:pt x="200966" y="30909"/>
                    <a:pt x="200966" y="33804"/>
                  </a:cubicBezTo>
                  <a:lnTo>
                    <a:pt x="200966" y="181399"/>
                  </a:lnTo>
                  <a:cubicBezTo>
                    <a:pt x="200966" y="184294"/>
                    <a:pt x="198623" y="186637"/>
                    <a:pt x="195727" y="186637"/>
                  </a:cubicBezTo>
                  <a:close/>
                  <a:moveTo>
                    <a:pt x="138581" y="162831"/>
                  </a:moveTo>
                  <a:lnTo>
                    <a:pt x="33812" y="162831"/>
                  </a:lnTo>
                  <a:cubicBezTo>
                    <a:pt x="30916" y="162831"/>
                    <a:pt x="28573" y="160488"/>
                    <a:pt x="28573" y="157594"/>
                  </a:cubicBezTo>
                  <a:cubicBezTo>
                    <a:pt x="28573" y="154699"/>
                    <a:pt x="30916" y="152356"/>
                    <a:pt x="33812" y="152356"/>
                  </a:cubicBezTo>
                  <a:lnTo>
                    <a:pt x="138581" y="152356"/>
                  </a:lnTo>
                  <a:cubicBezTo>
                    <a:pt x="141476" y="152356"/>
                    <a:pt x="143819" y="154699"/>
                    <a:pt x="143819" y="157594"/>
                  </a:cubicBezTo>
                  <a:cubicBezTo>
                    <a:pt x="143819" y="160488"/>
                    <a:pt x="141476" y="162831"/>
                    <a:pt x="138581" y="162831"/>
                  </a:cubicBezTo>
                  <a:close/>
                  <a:moveTo>
                    <a:pt x="138581" y="134264"/>
                  </a:moveTo>
                  <a:lnTo>
                    <a:pt x="33812" y="134264"/>
                  </a:lnTo>
                  <a:cubicBezTo>
                    <a:pt x="30916" y="134264"/>
                    <a:pt x="28573" y="131922"/>
                    <a:pt x="28573" y="129027"/>
                  </a:cubicBezTo>
                  <a:cubicBezTo>
                    <a:pt x="28573" y="126132"/>
                    <a:pt x="30916" y="123790"/>
                    <a:pt x="33812" y="123790"/>
                  </a:cubicBezTo>
                  <a:lnTo>
                    <a:pt x="138581" y="123790"/>
                  </a:lnTo>
                  <a:cubicBezTo>
                    <a:pt x="141476" y="123790"/>
                    <a:pt x="143819" y="126132"/>
                    <a:pt x="143819" y="129027"/>
                  </a:cubicBezTo>
                  <a:cubicBezTo>
                    <a:pt x="143819" y="131922"/>
                    <a:pt x="141476" y="134264"/>
                    <a:pt x="138581" y="134264"/>
                  </a:cubicBezTo>
                  <a:close/>
                  <a:moveTo>
                    <a:pt x="138581" y="105697"/>
                  </a:moveTo>
                  <a:lnTo>
                    <a:pt x="110007" y="105697"/>
                  </a:lnTo>
                  <a:cubicBezTo>
                    <a:pt x="107112" y="105697"/>
                    <a:pt x="104769" y="103355"/>
                    <a:pt x="104769" y="100460"/>
                  </a:cubicBezTo>
                  <a:cubicBezTo>
                    <a:pt x="104769" y="97565"/>
                    <a:pt x="107112" y="95223"/>
                    <a:pt x="110007" y="95223"/>
                  </a:cubicBezTo>
                  <a:lnTo>
                    <a:pt x="138581" y="95223"/>
                  </a:lnTo>
                  <a:cubicBezTo>
                    <a:pt x="141476" y="95223"/>
                    <a:pt x="143819" y="97565"/>
                    <a:pt x="143819" y="100460"/>
                  </a:cubicBezTo>
                  <a:cubicBezTo>
                    <a:pt x="143819" y="103355"/>
                    <a:pt x="141476" y="105697"/>
                    <a:pt x="138581" y="105697"/>
                  </a:cubicBezTo>
                  <a:close/>
                  <a:moveTo>
                    <a:pt x="86196" y="105697"/>
                  </a:moveTo>
                  <a:lnTo>
                    <a:pt x="38574" y="105697"/>
                  </a:lnTo>
                  <a:cubicBezTo>
                    <a:pt x="33069" y="105697"/>
                    <a:pt x="28573" y="101203"/>
                    <a:pt x="28573" y="95699"/>
                  </a:cubicBezTo>
                  <a:lnTo>
                    <a:pt x="28573" y="48087"/>
                  </a:lnTo>
                  <a:cubicBezTo>
                    <a:pt x="28573" y="42584"/>
                    <a:pt x="33069" y="38089"/>
                    <a:pt x="38574" y="38089"/>
                  </a:cubicBezTo>
                  <a:lnTo>
                    <a:pt x="86196" y="38089"/>
                  </a:lnTo>
                  <a:cubicBezTo>
                    <a:pt x="91701" y="38089"/>
                    <a:pt x="96197" y="42584"/>
                    <a:pt x="96197" y="48087"/>
                  </a:cubicBezTo>
                  <a:lnTo>
                    <a:pt x="96197" y="95699"/>
                  </a:lnTo>
                  <a:cubicBezTo>
                    <a:pt x="96197" y="101203"/>
                    <a:pt x="91701" y="105697"/>
                    <a:pt x="86196" y="105697"/>
                  </a:cubicBezTo>
                  <a:close/>
                  <a:moveTo>
                    <a:pt x="39050" y="95223"/>
                  </a:moveTo>
                  <a:lnTo>
                    <a:pt x="85720" y="95223"/>
                  </a:lnTo>
                  <a:lnTo>
                    <a:pt x="85720" y="48564"/>
                  </a:lnTo>
                  <a:lnTo>
                    <a:pt x="39050" y="48564"/>
                  </a:lnTo>
                  <a:lnTo>
                    <a:pt x="39050" y="95223"/>
                  </a:lnTo>
                  <a:close/>
                  <a:moveTo>
                    <a:pt x="138581" y="77130"/>
                  </a:moveTo>
                  <a:lnTo>
                    <a:pt x="110007" y="77130"/>
                  </a:lnTo>
                  <a:cubicBezTo>
                    <a:pt x="107112" y="77130"/>
                    <a:pt x="104769" y="74788"/>
                    <a:pt x="104769" y="71893"/>
                  </a:cubicBezTo>
                  <a:cubicBezTo>
                    <a:pt x="104769" y="68998"/>
                    <a:pt x="107112" y="66656"/>
                    <a:pt x="110007" y="66656"/>
                  </a:cubicBezTo>
                  <a:lnTo>
                    <a:pt x="138581" y="66656"/>
                  </a:lnTo>
                  <a:cubicBezTo>
                    <a:pt x="141476" y="66656"/>
                    <a:pt x="143819" y="68998"/>
                    <a:pt x="143819" y="71893"/>
                  </a:cubicBezTo>
                  <a:cubicBezTo>
                    <a:pt x="143819" y="74788"/>
                    <a:pt x="141476" y="77130"/>
                    <a:pt x="138581" y="77130"/>
                  </a:cubicBezTo>
                  <a:close/>
                  <a:moveTo>
                    <a:pt x="138581" y="48564"/>
                  </a:moveTo>
                  <a:lnTo>
                    <a:pt x="110007" y="48564"/>
                  </a:lnTo>
                  <a:cubicBezTo>
                    <a:pt x="107112" y="48564"/>
                    <a:pt x="104769" y="46221"/>
                    <a:pt x="104769" y="43326"/>
                  </a:cubicBezTo>
                  <a:cubicBezTo>
                    <a:pt x="104769" y="40432"/>
                    <a:pt x="107112" y="38089"/>
                    <a:pt x="110007" y="38089"/>
                  </a:cubicBezTo>
                  <a:lnTo>
                    <a:pt x="138581" y="38089"/>
                  </a:lnTo>
                  <a:cubicBezTo>
                    <a:pt x="141476" y="38089"/>
                    <a:pt x="143819" y="40432"/>
                    <a:pt x="143819" y="43326"/>
                  </a:cubicBezTo>
                  <a:cubicBezTo>
                    <a:pt x="143819" y="46221"/>
                    <a:pt x="141476" y="48564"/>
                    <a:pt x="138581" y="48564"/>
                  </a:cubicBezTo>
                  <a:close/>
                </a:path>
              </a:pathLst>
            </a:custGeom>
            <a:solidFill>
              <a:srgbClr val="000000"/>
            </a:solidFill>
            <a:ln w="190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75" name="Grafik 5">
            <a:extLst>
              <a:ext uri="{FF2B5EF4-FFF2-40B4-BE49-F238E27FC236}">
                <a16:creationId xmlns:a16="http://schemas.microsoft.com/office/drawing/2014/main" id="{87B69503-2350-4A55-B8A5-29002043A791}"/>
              </a:ext>
            </a:extLst>
          </p:cNvPr>
          <p:cNvGrpSpPr>
            <a:grpSpLocks noChangeAspect="1"/>
          </p:cNvGrpSpPr>
          <p:nvPr/>
        </p:nvGrpSpPr>
        <p:grpSpPr>
          <a:xfrm>
            <a:off x="1067259" y="2777160"/>
            <a:ext cx="457173" cy="457069"/>
            <a:chOff x="7190046" y="4166031"/>
            <a:chExt cx="457173" cy="457069"/>
          </a:xfrm>
          <a:solidFill>
            <a:srgbClr val="000000"/>
          </a:solidFill>
        </p:grpSpPr>
        <p:sp>
          <p:nvSpPr>
            <p:cNvPr id="76" name="Freihandform 1886">
              <a:extLst>
                <a:ext uri="{FF2B5EF4-FFF2-40B4-BE49-F238E27FC236}">
                  <a16:creationId xmlns:a16="http://schemas.microsoft.com/office/drawing/2014/main" id="{1F766E98-D4A9-405D-BB84-1EA233E21A1F}"/>
                </a:ext>
              </a:extLst>
            </p:cNvPr>
            <p:cNvSpPr/>
            <p:nvPr/>
          </p:nvSpPr>
          <p:spPr>
            <a:xfrm>
              <a:off x="7190046" y="4166031"/>
              <a:ext cx="457173" cy="457069"/>
            </a:xfrm>
            <a:custGeom>
              <a:avLst/>
              <a:gdLst>
                <a:gd name="connsiteX0" fmla="*/ 228587 w 457173"/>
                <a:gd name="connsiteY0" fmla="*/ 10475 h 457069"/>
                <a:gd name="connsiteX1" fmla="*/ 382806 w 457173"/>
                <a:gd name="connsiteY1" fmla="*/ 74350 h 457069"/>
                <a:gd name="connsiteX2" fmla="*/ 446696 w 457173"/>
                <a:gd name="connsiteY2" fmla="*/ 228535 h 457069"/>
                <a:gd name="connsiteX3" fmla="*/ 382806 w 457173"/>
                <a:gd name="connsiteY3" fmla="*/ 382719 h 457069"/>
                <a:gd name="connsiteX4" fmla="*/ 228587 w 457173"/>
                <a:gd name="connsiteY4" fmla="*/ 446595 h 457069"/>
                <a:gd name="connsiteX5" fmla="*/ 74367 w 457173"/>
                <a:gd name="connsiteY5" fmla="*/ 382719 h 457069"/>
                <a:gd name="connsiteX6" fmla="*/ 10477 w 457173"/>
                <a:gd name="connsiteY6" fmla="*/ 228535 h 457069"/>
                <a:gd name="connsiteX7" fmla="*/ 74367 w 457173"/>
                <a:gd name="connsiteY7" fmla="*/ 74350 h 457069"/>
                <a:gd name="connsiteX8" fmla="*/ 228587 w 457173"/>
                <a:gd name="connsiteY8" fmla="*/ 10475 h 457069"/>
                <a:gd name="connsiteX9" fmla="*/ 228587 w 457173"/>
                <a:gd name="connsiteY9" fmla="*/ 0 h 457069"/>
                <a:gd name="connsiteX10" fmla="*/ 0 w 457173"/>
                <a:gd name="connsiteY10" fmla="*/ 228535 h 457069"/>
                <a:gd name="connsiteX11" fmla="*/ 228587 w 457173"/>
                <a:gd name="connsiteY11" fmla="*/ 457069 h 457069"/>
                <a:gd name="connsiteX12" fmla="*/ 457173 w 457173"/>
                <a:gd name="connsiteY12" fmla="*/ 228535 h 457069"/>
                <a:gd name="connsiteX13" fmla="*/ 228587 w 457173"/>
                <a:gd name="connsiteY13" fmla="*/ 0 h 457069"/>
                <a:gd name="connsiteX14" fmla="*/ 228587 w 457173"/>
                <a:gd name="connsiteY14" fmla="*/ 0 h 45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57173" h="457069">
                  <a:moveTo>
                    <a:pt x="228587" y="10475"/>
                  </a:moveTo>
                  <a:cubicBezTo>
                    <a:pt x="286838" y="10475"/>
                    <a:pt x="341623" y="33157"/>
                    <a:pt x="382806" y="74350"/>
                  </a:cubicBezTo>
                  <a:cubicBezTo>
                    <a:pt x="424009" y="115543"/>
                    <a:pt x="446696" y="170296"/>
                    <a:pt x="446696" y="228535"/>
                  </a:cubicBezTo>
                  <a:cubicBezTo>
                    <a:pt x="446696" y="286773"/>
                    <a:pt x="424009" y="341545"/>
                    <a:pt x="382806" y="382719"/>
                  </a:cubicBezTo>
                  <a:cubicBezTo>
                    <a:pt x="341604" y="423913"/>
                    <a:pt x="286838" y="446595"/>
                    <a:pt x="228587" y="446595"/>
                  </a:cubicBezTo>
                  <a:cubicBezTo>
                    <a:pt x="170335" y="446595"/>
                    <a:pt x="115550" y="423913"/>
                    <a:pt x="74367" y="382719"/>
                  </a:cubicBezTo>
                  <a:cubicBezTo>
                    <a:pt x="33164" y="341526"/>
                    <a:pt x="10477" y="286773"/>
                    <a:pt x="10477" y="228535"/>
                  </a:cubicBezTo>
                  <a:cubicBezTo>
                    <a:pt x="10477" y="170296"/>
                    <a:pt x="33164" y="115524"/>
                    <a:pt x="74367" y="74350"/>
                  </a:cubicBezTo>
                  <a:cubicBezTo>
                    <a:pt x="115550" y="33157"/>
                    <a:pt x="170335" y="10475"/>
                    <a:pt x="228587" y="10475"/>
                  </a:cubicBezTo>
                  <a:moveTo>
                    <a:pt x="228587" y="0"/>
                  </a:moveTo>
                  <a:cubicBezTo>
                    <a:pt x="102350" y="0"/>
                    <a:pt x="0" y="102326"/>
                    <a:pt x="0" y="228535"/>
                  </a:cubicBezTo>
                  <a:cubicBezTo>
                    <a:pt x="0" y="354743"/>
                    <a:pt x="102350" y="457069"/>
                    <a:pt x="228587" y="457069"/>
                  </a:cubicBezTo>
                  <a:cubicBezTo>
                    <a:pt x="354824" y="457069"/>
                    <a:pt x="457173" y="354743"/>
                    <a:pt x="457173" y="228535"/>
                  </a:cubicBezTo>
                  <a:cubicBezTo>
                    <a:pt x="457173" y="102326"/>
                    <a:pt x="354824" y="0"/>
                    <a:pt x="228587" y="0"/>
                  </a:cubicBezTo>
                  <a:lnTo>
                    <a:pt x="228587" y="0"/>
                  </a:lnTo>
                  <a:close/>
                </a:path>
              </a:pathLst>
            </a:custGeom>
            <a:solidFill>
              <a:srgbClr val="000000"/>
            </a:solidFill>
            <a:ln w="190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7" name="Freihandform 1887">
              <a:extLst>
                <a:ext uri="{FF2B5EF4-FFF2-40B4-BE49-F238E27FC236}">
                  <a16:creationId xmlns:a16="http://schemas.microsoft.com/office/drawing/2014/main" id="{85BF4062-EEF6-43C2-BF02-D86515A7F520}"/>
                </a:ext>
              </a:extLst>
            </p:cNvPr>
            <p:cNvSpPr/>
            <p:nvPr/>
          </p:nvSpPr>
          <p:spPr>
            <a:xfrm>
              <a:off x="7308626" y="4284202"/>
              <a:ext cx="220014" cy="220726"/>
            </a:xfrm>
            <a:custGeom>
              <a:avLst/>
              <a:gdLst>
                <a:gd name="connsiteX0" fmla="*/ 195727 w 220014"/>
                <a:gd name="connsiteY0" fmla="*/ 220726 h 220726"/>
                <a:gd name="connsiteX1" fmla="*/ 138581 w 220014"/>
                <a:gd name="connsiteY1" fmla="*/ 220726 h 220726"/>
                <a:gd name="connsiteX2" fmla="*/ 133342 w 220014"/>
                <a:gd name="connsiteY2" fmla="*/ 215489 h 220726"/>
                <a:gd name="connsiteX3" fmla="*/ 138581 w 220014"/>
                <a:gd name="connsiteY3" fmla="*/ 210252 h 220726"/>
                <a:gd name="connsiteX4" fmla="*/ 161916 w 220014"/>
                <a:gd name="connsiteY4" fmla="*/ 210252 h 220726"/>
                <a:gd name="connsiteX5" fmla="*/ 161916 w 220014"/>
                <a:gd name="connsiteY5" fmla="*/ 193302 h 220726"/>
                <a:gd name="connsiteX6" fmla="*/ 129056 w 220014"/>
                <a:gd name="connsiteY6" fmla="*/ 193302 h 220726"/>
                <a:gd name="connsiteX7" fmla="*/ 114293 w 220014"/>
                <a:gd name="connsiteY7" fmla="*/ 178923 h 220726"/>
                <a:gd name="connsiteX8" fmla="*/ 114293 w 220014"/>
                <a:gd name="connsiteY8" fmla="*/ 133217 h 220726"/>
                <a:gd name="connsiteX9" fmla="*/ 129056 w 220014"/>
                <a:gd name="connsiteY9" fmla="*/ 118838 h 220726"/>
                <a:gd name="connsiteX10" fmla="*/ 205252 w 220014"/>
                <a:gd name="connsiteY10" fmla="*/ 118838 h 220726"/>
                <a:gd name="connsiteX11" fmla="*/ 220015 w 220014"/>
                <a:gd name="connsiteY11" fmla="*/ 133217 h 220726"/>
                <a:gd name="connsiteX12" fmla="*/ 220015 w 220014"/>
                <a:gd name="connsiteY12" fmla="*/ 178923 h 220726"/>
                <a:gd name="connsiteX13" fmla="*/ 205252 w 220014"/>
                <a:gd name="connsiteY13" fmla="*/ 193302 h 220726"/>
                <a:gd name="connsiteX14" fmla="*/ 172392 w 220014"/>
                <a:gd name="connsiteY14" fmla="*/ 193302 h 220726"/>
                <a:gd name="connsiteX15" fmla="*/ 172392 w 220014"/>
                <a:gd name="connsiteY15" fmla="*/ 210252 h 220726"/>
                <a:gd name="connsiteX16" fmla="*/ 195727 w 220014"/>
                <a:gd name="connsiteY16" fmla="*/ 210252 h 220726"/>
                <a:gd name="connsiteX17" fmla="*/ 200966 w 220014"/>
                <a:gd name="connsiteY17" fmla="*/ 215489 h 220726"/>
                <a:gd name="connsiteX18" fmla="*/ 195727 w 220014"/>
                <a:gd name="connsiteY18" fmla="*/ 220726 h 220726"/>
                <a:gd name="connsiteX19" fmla="*/ 167154 w 220014"/>
                <a:gd name="connsiteY19" fmla="*/ 182828 h 220726"/>
                <a:gd name="connsiteX20" fmla="*/ 205252 w 220014"/>
                <a:gd name="connsiteY20" fmla="*/ 182828 h 220726"/>
                <a:gd name="connsiteX21" fmla="*/ 209538 w 220014"/>
                <a:gd name="connsiteY21" fmla="*/ 178923 h 220726"/>
                <a:gd name="connsiteX22" fmla="*/ 209538 w 220014"/>
                <a:gd name="connsiteY22" fmla="*/ 133217 h 220726"/>
                <a:gd name="connsiteX23" fmla="*/ 205252 w 220014"/>
                <a:gd name="connsiteY23" fmla="*/ 129312 h 220726"/>
                <a:gd name="connsiteX24" fmla="*/ 129056 w 220014"/>
                <a:gd name="connsiteY24" fmla="*/ 129312 h 220726"/>
                <a:gd name="connsiteX25" fmla="*/ 124770 w 220014"/>
                <a:gd name="connsiteY25" fmla="*/ 133217 h 220726"/>
                <a:gd name="connsiteX26" fmla="*/ 124770 w 220014"/>
                <a:gd name="connsiteY26" fmla="*/ 178923 h 220726"/>
                <a:gd name="connsiteX27" fmla="*/ 129056 w 220014"/>
                <a:gd name="connsiteY27" fmla="*/ 182828 h 220726"/>
                <a:gd name="connsiteX28" fmla="*/ 167154 w 220014"/>
                <a:gd name="connsiteY28" fmla="*/ 182828 h 220726"/>
                <a:gd name="connsiteX29" fmla="*/ 81434 w 220014"/>
                <a:gd name="connsiteY29" fmla="*/ 220726 h 220726"/>
                <a:gd name="connsiteX30" fmla="*/ 24287 w 220014"/>
                <a:gd name="connsiteY30" fmla="*/ 220726 h 220726"/>
                <a:gd name="connsiteX31" fmla="*/ 19049 w 220014"/>
                <a:gd name="connsiteY31" fmla="*/ 215489 h 220726"/>
                <a:gd name="connsiteX32" fmla="*/ 24287 w 220014"/>
                <a:gd name="connsiteY32" fmla="*/ 210252 h 220726"/>
                <a:gd name="connsiteX33" fmla="*/ 47622 w 220014"/>
                <a:gd name="connsiteY33" fmla="*/ 210252 h 220726"/>
                <a:gd name="connsiteX34" fmla="*/ 47622 w 220014"/>
                <a:gd name="connsiteY34" fmla="*/ 193302 h 220726"/>
                <a:gd name="connsiteX35" fmla="*/ 14763 w 220014"/>
                <a:gd name="connsiteY35" fmla="*/ 193302 h 220726"/>
                <a:gd name="connsiteX36" fmla="*/ 0 w 220014"/>
                <a:gd name="connsiteY36" fmla="*/ 178923 h 220726"/>
                <a:gd name="connsiteX37" fmla="*/ 0 w 220014"/>
                <a:gd name="connsiteY37" fmla="*/ 133217 h 220726"/>
                <a:gd name="connsiteX38" fmla="*/ 14763 w 220014"/>
                <a:gd name="connsiteY38" fmla="*/ 118838 h 220726"/>
                <a:gd name="connsiteX39" fmla="*/ 90958 w 220014"/>
                <a:gd name="connsiteY39" fmla="*/ 118838 h 220726"/>
                <a:gd name="connsiteX40" fmla="*/ 105721 w 220014"/>
                <a:gd name="connsiteY40" fmla="*/ 133217 h 220726"/>
                <a:gd name="connsiteX41" fmla="*/ 105721 w 220014"/>
                <a:gd name="connsiteY41" fmla="*/ 178923 h 220726"/>
                <a:gd name="connsiteX42" fmla="*/ 90958 w 220014"/>
                <a:gd name="connsiteY42" fmla="*/ 193302 h 220726"/>
                <a:gd name="connsiteX43" fmla="*/ 58099 w 220014"/>
                <a:gd name="connsiteY43" fmla="*/ 193302 h 220726"/>
                <a:gd name="connsiteX44" fmla="*/ 58099 w 220014"/>
                <a:gd name="connsiteY44" fmla="*/ 210252 h 220726"/>
                <a:gd name="connsiteX45" fmla="*/ 81434 w 220014"/>
                <a:gd name="connsiteY45" fmla="*/ 210252 h 220726"/>
                <a:gd name="connsiteX46" fmla="*/ 86672 w 220014"/>
                <a:gd name="connsiteY46" fmla="*/ 215489 h 220726"/>
                <a:gd name="connsiteX47" fmla="*/ 81434 w 220014"/>
                <a:gd name="connsiteY47" fmla="*/ 220726 h 220726"/>
                <a:gd name="connsiteX48" fmla="*/ 52861 w 220014"/>
                <a:gd name="connsiteY48" fmla="*/ 182828 h 220726"/>
                <a:gd name="connsiteX49" fmla="*/ 90958 w 220014"/>
                <a:gd name="connsiteY49" fmla="*/ 182828 h 220726"/>
                <a:gd name="connsiteX50" fmla="*/ 95244 w 220014"/>
                <a:gd name="connsiteY50" fmla="*/ 178923 h 220726"/>
                <a:gd name="connsiteX51" fmla="*/ 95244 w 220014"/>
                <a:gd name="connsiteY51" fmla="*/ 133217 h 220726"/>
                <a:gd name="connsiteX52" fmla="*/ 90958 w 220014"/>
                <a:gd name="connsiteY52" fmla="*/ 129312 h 220726"/>
                <a:gd name="connsiteX53" fmla="*/ 14763 w 220014"/>
                <a:gd name="connsiteY53" fmla="*/ 129312 h 220726"/>
                <a:gd name="connsiteX54" fmla="*/ 10477 w 220014"/>
                <a:gd name="connsiteY54" fmla="*/ 133217 h 220726"/>
                <a:gd name="connsiteX55" fmla="*/ 10477 w 220014"/>
                <a:gd name="connsiteY55" fmla="*/ 178923 h 220726"/>
                <a:gd name="connsiteX56" fmla="*/ 14763 w 220014"/>
                <a:gd name="connsiteY56" fmla="*/ 182828 h 220726"/>
                <a:gd name="connsiteX57" fmla="*/ 52861 w 220014"/>
                <a:gd name="connsiteY57" fmla="*/ 182828 h 220726"/>
                <a:gd name="connsiteX58" fmla="*/ 138581 w 220014"/>
                <a:gd name="connsiteY58" fmla="*/ 111030 h 220726"/>
                <a:gd name="connsiteX59" fmla="*/ 81434 w 220014"/>
                <a:gd name="connsiteY59" fmla="*/ 111030 h 220726"/>
                <a:gd name="connsiteX60" fmla="*/ 76196 w 220014"/>
                <a:gd name="connsiteY60" fmla="*/ 105792 h 220726"/>
                <a:gd name="connsiteX61" fmla="*/ 81434 w 220014"/>
                <a:gd name="connsiteY61" fmla="*/ 100555 h 220726"/>
                <a:gd name="connsiteX62" fmla="*/ 104769 w 220014"/>
                <a:gd name="connsiteY62" fmla="*/ 100555 h 220726"/>
                <a:gd name="connsiteX63" fmla="*/ 104769 w 220014"/>
                <a:gd name="connsiteY63" fmla="*/ 83605 h 220726"/>
                <a:gd name="connsiteX64" fmla="*/ 62385 w 220014"/>
                <a:gd name="connsiteY64" fmla="*/ 83605 h 220726"/>
                <a:gd name="connsiteX65" fmla="*/ 47622 w 220014"/>
                <a:gd name="connsiteY65" fmla="*/ 69227 h 220726"/>
                <a:gd name="connsiteX66" fmla="*/ 47622 w 220014"/>
                <a:gd name="connsiteY66" fmla="*/ 14378 h 220726"/>
                <a:gd name="connsiteX67" fmla="*/ 62385 w 220014"/>
                <a:gd name="connsiteY67" fmla="*/ 0 h 220726"/>
                <a:gd name="connsiteX68" fmla="*/ 157630 w 220014"/>
                <a:gd name="connsiteY68" fmla="*/ 0 h 220726"/>
                <a:gd name="connsiteX69" fmla="*/ 172392 w 220014"/>
                <a:gd name="connsiteY69" fmla="*/ 14378 h 220726"/>
                <a:gd name="connsiteX70" fmla="*/ 172392 w 220014"/>
                <a:gd name="connsiteY70" fmla="*/ 69227 h 220726"/>
                <a:gd name="connsiteX71" fmla="*/ 157630 w 220014"/>
                <a:gd name="connsiteY71" fmla="*/ 83605 h 220726"/>
                <a:gd name="connsiteX72" fmla="*/ 115246 w 220014"/>
                <a:gd name="connsiteY72" fmla="*/ 83605 h 220726"/>
                <a:gd name="connsiteX73" fmla="*/ 115246 w 220014"/>
                <a:gd name="connsiteY73" fmla="*/ 100555 h 220726"/>
                <a:gd name="connsiteX74" fmla="*/ 138581 w 220014"/>
                <a:gd name="connsiteY74" fmla="*/ 100555 h 220726"/>
                <a:gd name="connsiteX75" fmla="*/ 143819 w 220014"/>
                <a:gd name="connsiteY75" fmla="*/ 105792 h 220726"/>
                <a:gd name="connsiteX76" fmla="*/ 138581 w 220014"/>
                <a:gd name="connsiteY76" fmla="*/ 111030 h 220726"/>
                <a:gd name="connsiteX77" fmla="*/ 110007 w 220014"/>
                <a:gd name="connsiteY77" fmla="*/ 73131 h 220726"/>
                <a:gd name="connsiteX78" fmla="*/ 157630 w 220014"/>
                <a:gd name="connsiteY78" fmla="*/ 73131 h 220726"/>
                <a:gd name="connsiteX79" fmla="*/ 161916 w 220014"/>
                <a:gd name="connsiteY79" fmla="*/ 69227 h 220726"/>
                <a:gd name="connsiteX80" fmla="*/ 161916 w 220014"/>
                <a:gd name="connsiteY80" fmla="*/ 14378 h 220726"/>
                <a:gd name="connsiteX81" fmla="*/ 157630 w 220014"/>
                <a:gd name="connsiteY81" fmla="*/ 10475 h 220726"/>
                <a:gd name="connsiteX82" fmla="*/ 62385 w 220014"/>
                <a:gd name="connsiteY82" fmla="*/ 10475 h 220726"/>
                <a:gd name="connsiteX83" fmla="*/ 58099 w 220014"/>
                <a:gd name="connsiteY83" fmla="*/ 14378 h 220726"/>
                <a:gd name="connsiteX84" fmla="*/ 58099 w 220014"/>
                <a:gd name="connsiteY84" fmla="*/ 69227 h 220726"/>
                <a:gd name="connsiteX85" fmla="*/ 62385 w 220014"/>
                <a:gd name="connsiteY85" fmla="*/ 73131 h 220726"/>
                <a:gd name="connsiteX86" fmla="*/ 110007 w 220014"/>
                <a:gd name="connsiteY86" fmla="*/ 73131 h 220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220014" h="220726">
                  <a:moveTo>
                    <a:pt x="195727" y="220726"/>
                  </a:moveTo>
                  <a:lnTo>
                    <a:pt x="138581" y="220726"/>
                  </a:lnTo>
                  <a:cubicBezTo>
                    <a:pt x="135685" y="220726"/>
                    <a:pt x="133342" y="218384"/>
                    <a:pt x="133342" y="215489"/>
                  </a:cubicBezTo>
                  <a:cubicBezTo>
                    <a:pt x="133342" y="212594"/>
                    <a:pt x="135685" y="210252"/>
                    <a:pt x="138581" y="210252"/>
                  </a:cubicBezTo>
                  <a:lnTo>
                    <a:pt x="161916" y="210252"/>
                  </a:lnTo>
                  <a:lnTo>
                    <a:pt x="161916" y="193302"/>
                  </a:lnTo>
                  <a:lnTo>
                    <a:pt x="129056" y="193302"/>
                  </a:lnTo>
                  <a:cubicBezTo>
                    <a:pt x="120922" y="193302"/>
                    <a:pt x="114293" y="186846"/>
                    <a:pt x="114293" y="178923"/>
                  </a:cubicBezTo>
                  <a:lnTo>
                    <a:pt x="114293" y="133217"/>
                  </a:lnTo>
                  <a:cubicBezTo>
                    <a:pt x="114293" y="125294"/>
                    <a:pt x="120922" y="118838"/>
                    <a:pt x="129056" y="118838"/>
                  </a:cubicBezTo>
                  <a:lnTo>
                    <a:pt x="205252" y="118838"/>
                  </a:lnTo>
                  <a:cubicBezTo>
                    <a:pt x="213386" y="118838"/>
                    <a:pt x="220015" y="125294"/>
                    <a:pt x="220015" y="133217"/>
                  </a:cubicBezTo>
                  <a:lnTo>
                    <a:pt x="220015" y="178923"/>
                  </a:lnTo>
                  <a:cubicBezTo>
                    <a:pt x="220015" y="186846"/>
                    <a:pt x="213386" y="193302"/>
                    <a:pt x="205252" y="193302"/>
                  </a:cubicBezTo>
                  <a:lnTo>
                    <a:pt x="172392" y="193302"/>
                  </a:lnTo>
                  <a:lnTo>
                    <a:pt x="172392" y="210252"/>
                  </a:lnTo>
                  <a:lnTo>
                    <a:pt x="195727" y="210252"/>
                  </a:lnTo>
                  <a:cubicBezTo>
                    <a:pt x="198623" y="210252"/>
                    <a:pt x="200966" y="212594"/>
                    <a:pt x="200966" y="215489"/>
                  </a:cubicBezTo>
                  <a:cubicBezTo>
                    <a:pt x="200966" y="218384"/>
                    <a:pt x="198623" y="220726"/>
                    <a:pt x="195727" y="220726"/>
                  </a:cubicBezTo>
                  <a:close/>
                  <a:moveTo>
                    <a:pt x="167154" y="182828"/>
                  </a:moveTo>
                  <a:lnTo>
                    <a:pt x="205252" y="182828"/>
                  </a:lnTo>
                  <a:cubicBezTo>
                    <a:pt x="207614" y="182828"/>
                    <a:pt x="209538" y="181075"/>
                    <a:pt x="209538" y="178923"/>
                  </a:cubicBezTo>
                  <a:lnTo>
                    <a:pt x="209538" y="133217"/>
                  </a:lnTo>
                  <a:cubicBezTo>
                    <a:pt x="209538" y="131064"/>
                    <a:pt x="207614" y="129312"/>
                    <a:pt x="205252" y="129312"/>
                  </a:cubicBezTo>
                  <a:lnTo>
                    <a:pt x="129056" y="129312"/>
                  </a:lnTo>
                  <a:cubicBezTo>
                    <a:pt x="126694" y="129312"/>
                    <a:pt x="124770" y="131064"/>
                    <a:pt x="124770" y="133217"/>
                  </a:cubicBezTo>
                  <a:lnTo>
                    <a:pt x="124770" y="178923"/>
                  </a:lnTo>
                  <a:cubicBezTo>
                    <a:pt x="124770" y="181075"/>
                    <a:pt x="126694" y="182828"/>
                    <a:pt x="129056" y="182828"/>
                  </a:cubicBezTo>
                  <a:lnTo>
                    <a:pt x="167154" y="182828"/>
                  </a:lnTo>
                  <a:close/>
                  <a:moveTo>
                    <a:pt x="81434" y="220726"/>
                  </a:moveTo>
                  <a:lnTo>
                    <a:pt x="24287" y="220726"/>
                  </a:lnTo>
                  <a:cubicBezTo>
                    <a:pt x="21392" y="220726"/>
                    <a:pt x="19049" y="218384"/>
                    <a:pt x="19049" y="215489"/>
                  </a:cubicBezTo>
                  <a:cubicBezTo>
                    <a:pt x="19049" y="212594"/>
                    <a:pt x="21392" y="210252"/>
                    <a:pt x="24287" y="210252"/>
                  </a:cubicBezTo>
                  <a:lnTo>
                    <a:pt x="47622" y="210252"/>
                  </a:lnTo>
                  <a:lnTo>
                    <a:pt x="47622" y="193302"/>
                  </a:lnTo>
                  <a:lnTo>
                    <a:pt x="14763" y="193302"/>
                  </a:lnTo>
                  <a:cubicBezTo>
                    <a:pt x="6629" y="193302"/>
                    <a:pt x="0" y="186846"/>
                    <a:pt x="0" y="178923"/>
                  </a:cubicBezTo>
                  <a:lnTo>
                    <a:pt x="0" y="133217"/>
                  </a:lnTo>
                  <a:cubicBezTo>
                    <a:pt x="0" y="125294"/>
                    <a:pt x="6629" y="118838"/>
                    <a:pt x="14763" y="118838"/>
                  </a:cubicBezTo>
                  <a:lnTo>
                    <a:pt x="90958" y="118838"/>
                  </a:lnTo>
                  <a:cubicBezTo>
                    <a:pt x="99092" y="118838"/>
                    <a:pt x="105721" y="125294"/>
                    <a:pt x="105721" y="133217"/>
                  </a:cubicBezTo>
                  <a:lnTo>
                    <a:pt x="105721" y="178923"/>
                  </a:lnTo>
                  <a:cubicBezTo>
                    <a:pt x="105721" y="186846"/>
                    <a:pt x="99092" y="193302"/>
                    <a:pt x="90958" y="193302"/>
                  </a:cubicBezTo>
                  <a:lnTo>
                    <a:pt x="58099" y="193302"/>
                  </a:lnTo>
                  <a:lnTo>
                    <a:pt x="58099" y="210252"/>
                  </a:lnTo>
                  <a:lnTo>
                    <a:pt x="81434" y="210252"/>
                  </a:lnTo>
                  <a:cubicBezTo>
                    <a:pt x="84329" y="210252"/>
                    <a:pt x="86672" y="212594"/>
                    <a:pt x="86672" y="215489"/>
                  </a:cubicBezTo>
                  <a:cubicBezTo>
                    <a:pt x="86672" y="218384"/>
                    <a:pt x="84329" y="220726"/>
                    <a:pt x="81434" y="220726"/>
                  </a:cubicBezTo>
                  <a:close/>
                  <a:moveTo>
                    <a:pt x="52861" y="182828"/>
                  </a:moveTo>
                  <a:lnTo>
                    <a:pt x="90958" y="182828"/>
                  </a:lnTo>
                  <a:cubicBezTo>
                    <a:pt x="93320" y="182828"/>
                    <a:pt x="95244" y="181075"/>
                    <a:pt x="95244" y="178923"/>
                  </a:cubicBezTo>
                  <a:lnTo>
                    <a:pt x="95244" y="133217"/>
                  </a:lnTo>
                  <a:cubicBezTo>
                    <a:pt x="95244" y="131064"/>
                    <a:pt x="93320" y="129312"/>
                    <a:pt x="90958" y="129312"/>
                  </a:cubicBezTo>
                  <a:lnTo>
                    <a:pt x="14763" y="129312"/>
                  </a:lnTo>
                  <a:cubicBezTo>
                    <a:pt x="12401" y="129312"/>
                    <a:pt x="10477" y="131064"/>
                    <a:pt x="10477" y="133217"/>
                  </a:cubicBezTo>
                  <a:lnTo>
                    <a:pt x="10477" y="178923"/>
                  </a:lnTo>
                  <a:cubicBezTo>
                    <a:pt x="10477" y="181075"/>
                    <a:pt x="12401" y="182828"/>
                    <a:pt x="14763" y="182828"/>
                  </a:cubicBezTo>
                  <a:lnTo>
                    <a:pt x="52861" y="182828"/>
                  </a:lnTo>
                  <a:close/>
                  <a:moveTo>
                    <a:pt x="138581" y="111030"/>
                  </a:moveTo>
                  <a:lnTo>
                    <a:pt x="81434" y="111030"/>
                  </a:lnTo>
                  <a:cubicBezTo>
                    <a:pt x="78539" y="111030"/>
                    <a:pt x="76196" y="108687"/>
                    <a:pt x="76196" y="105792"/>
                  </a:cubicBezTo>
                  <a:cubicBezTo>
                    <a:pt x="76196" y="102898"/>
                    <a:pt x="78539" y="100555"/>
                    <a:pt x="81434" y="100555"/>
                  </a:cubicBezTo>
                  <a:lnTo>
                    <a:pt x="104769" y="100555"/>
                  </a:lnTo>
                  <a:lnTo>
                    <a:pt x="104769" y="83605"/>
                  </a:lnTo>
                  <a:lnTo>
                    <a:pt x="62385" y="83605"/>
                  </a:lnTo>
                  <a:cubicBezTo>
                    <a:pt x="54251" y="83605"/>
                    <a:pt x="47622" y="77149"/>
                    <a:pt x="47622" y="69227"/>
                  </a:cubicBezTo>
                  <a:lnTo>
                    <a:pt x="47622" y="14378"/>
                  </a:lnTo>
                  <a:cubicBezTo>
                    <a:pt x="47622" y="6456"/>
                    <a:pt x="54251" y="0"/>
                    <a:pt x="62385" y="0"/>
                  </a:cubicBezTo>
                  <a:lnTo>
                    <a:pt x="157630" y="0"/>
                  </a:lnTo>
                  <a:cubicBezTo>
                    <a:pt x="165763" y="0"/>
                    <a:pt x="172392" y="6456"/>
                    <a:pt x="172392" y="14378"/>
                  </a:cubicBezTo>
                  <a:lnTo>
                    <a:pt x="172392" y="69227"/>
                  </a:lnTo>
                  <a:cubicBezTo>
                    <a:pt x="172392" y="77149"/>
                    <a:pt x="165763" y="83605"/>
                    <a:pt x="157630" y="83605"/>
                  </a:cubicBezTo>
                  <a:lnTo>
                    <a:pt x="115246" y="83605"/>
                  </a:lnTo>
                  <a:lnTo>
                    <a:pt x="115246" y="100555"/>
                  </a:lnTo>
                  <a:lnTo>
                    <a:pt x="138581" y="100555"/>
                  </a:lnTo>
                  <a:cubicBezTo>
                    <a:pt x="141476" y="100555"/>
                    <a:pt x="143819" y="102898"/>
                    <a:pt x="143819" y="105792"/>
                  </a:cubicBezTo>
                  <a:cubicBezTo>
                    <a:pt x="143819" y="108687"/>
                    <a:pt x="141476" y="111030"/>
                    <a:pt x="138581" y="111030"/>
                  </a:cubicBezTo>
                  <a:close/>
                  <a:moveTo>
                    <a:pt x="110007" y="73131"/>
                  </a:moveTo>
                  <a:lnTo>
                    <a:pt x="157630" y="73131"/>
                  </a:lnTo>
                  <a:cubicBezTo>
                    <a:pt x="159992" y="73131"/>
                    <a:pt x="161916" y="71379"/>
                    <a:pt x="161916" y="69227"/>
                  </a:cubicBezTo>
                  <a:lnTo>
                    <a:pt x="161916" y="14378"/>
                  </a:lnTo>
                  <a:cubicBezTo>
                    <a:pt x="161916" y="12226"/>
                    <a:pt x="159992" y="10475"/>
                    <a:pt x="157630" y="10475"/>
                  </a:cubicBezTo>
                  <a:lnTo>
                    <a:pt x="62385" y="10475"/>
                  </a:lnTo>
                  <a:cubicBezTo>
                    <a:pt x="60023" y="10475"/>
                    <a:pt x="58099" y="12226"/>
                    <a:pt x="58099" y="14378"/>
                  </a:cubicBezTo>
                  <a:lnTo>
                    <a:pt x="58099" y="69227"/>
                  </a:lnTo>
                  <a:cubicBezTo>
                    <a:pt x="58099" y="71379"/>
                    <a:pt x="60023" y="73131"/>
                    <a:pt x="62385" y="73131"/>
                  </a:cubicBezTo>
                  <a:lnTo>
                    <a:pt x="110007" y="73131"/>
                  </a:lnTo>
                  <a:close/>
                </a:path>
              </a:pathLst>
            </a:custGeom>
            <a:solidFill>
              <a:srgbClr val="000000"/>
            </a:solidFill>
            <a:ln w="190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8" name="Freihandform 1888">
              <a:extLst>
                <a:ext uri="{FF2B5EF4-FFF2-40B4-BE49-F238E27FC236}">
                  <a16:creationId xmlns:a16="http://schemas.microsoft.com/office/drawing/2014/main" id="{4EF77FCF-2998-41C2-87DD-AB0386BF2777}"/>
                </a:ext>
              </a:extLst>
            </p:cNvPr>
            <p:cNvSpPr/>
            <p:nvPr/>
          </p:nvSpPr>
          <p:spPr>
            <a:xfrm>
              <a:off x="7308626" y="4284202"/>
              <a:ext cx="220014" cy="220726"/>
            </a:xfrm>
            <a:custGeom>
              <a:avLst/>
              <a:gdLst>
                <a:gd name="connsiteX0" fmla="*/ 195727 w 220014"/>
                <a:gd name="connsiteY0" fmla="*/ 220726 h 220726"/>
                <a:gd name="connsiteX1" fmla="*/ 138581 w 220014"/>
                <a:gd name="connsiteY1" fmla="*/ 220726 h 220726"/>
                <a:gd name="connsiteX2" fmla="*/ 133342 w 220014"/>
                <a:gd name="connsiteY2" fmla="*/ 215489 h 220726"/>
                <a:gd name="connsiteX3" fmla="*/ 138581 w 220014"/>
                <a:gd name="connsiteY3" fmla="*/ 210252 h 220726"/>
                <a:gd name="connsiteX4" fmla="*/ 161916 w 220014"/>
                <a:gd name="connsiteY4" fmla="*/ 210252 h 220726"/>
                <a:gd name="connsiteX5" fmla="*/ 161916 w 220014"/>
                <a:gd name="connsiteY5" fmla="*/ 193302 h 220726"/>
                <a:gd name="connsiteX6" fmla="*/ 129056 w 220014"/>
                <a:gd name="connsiteY6" fmla="*/ 193302 h 220726"/>
                <a:gd name="connsiteX7" fmla="*/ 114293 w 220014"/>
                <a:gd name="connsiteY7" fmla="*/ 178923 h 220726"/>
                <a:gd name="connsiteX8" fmla="*/ 114293 w 220014"/>
                <a:gd name="connsiteY8" fmla="*/ 133217 h 220726"/>
                <a:gd name="connsiteX9" fmla="*/ 129056 w 220014"/>
                <a:gd name="connsiteY9" fmla="*/ 118838 h 220726"/>
                <a:gd name="connsiteX10" fmla="*/ 205252 w 220014"/>
                <a:gd name="connsiteY10" fmla="*/ 118838 h 220726"/>
                <a:gd name="connsiteX11" fmla="*/ 220015 w 220014"/>
                <a:gd name="connsiteY11" fmla="*/ 133217 h 220726"/>
                <a:gd name="connsiteX12" fmla="*/ 220015 w 220014"/>
                <a:gd name="connsiteY12" fmla="*/ 178923 h 220726"/>
                <a:gd name="connsiteX13" fmla="*/ 205252 w 220014"/>
                <a:gd name="connsiteY13" fmla="*/ 193302 h 220726"/>
                <a:gd name="connsiteX14" fmla="*/ 172392 w 220014"/>
                <a:gd name="connsiteY14" fmla="*/ 193302 h 220726"/>
                <a:gd name="connsiteX15" fmla="*/ 172392 w 220014"/>
                <a:gd name="connsiteY15" fmla="*/ 210252 h 220726"/>
                <a:gd name="connsiteX16" fmla="*/ 195727 w 220014"/>
                <a:gd name="connsiteY16" fmla="*/ 210252 h 220726"/>
                <a:gd name="connsiteX17" fmla="*/ 200966 w 220014"/>
                <a:gd name="connsiteY17" fmla="*/ 215489 h 220726"/>
                <a:gd name="connsiteX18" fmla="*/ 195727 w 220014"/>
                <a:gd name="connsiteY18" fmla="*/ 220726 h 220726"/>
                <a:gd name="connsiteX19" fmla="*/ 167154 w 220014"/>
                <a:gd name="connsiteY19" fmla="*/ 182828 h 220726"/>
                <a:gd name="connsiteX20" fmla="*/ 205252 w 220014"/>
                <a:gd name="connsiteY20" fmla="*/ 182828 h 220726"/>
                <a:gd name="connsiteX21" fmla="*/ 209538 w 220014"/>
                <a:gd name="connsiteY21" fmla="*/ 178923 h 220726"/>
                <a:gd name="connsiteX22" fmla="*/ 209538 w 220014"/>
                <a:gd name="connsiteY22" fmla="*/ 133217 h 220726"/>
                <a:gd name="connsiteX23" fmla="*/ 205252 w 220014"/>
                <a:gd name="connsiteY23" fmla="*/ 129312 h 220726"/>
                <a:gd name="connsiteX24" fmla="*/ 129056 w 220014"/>
                <a:gd name="connsiteY24" fmla="*/ 129312 h 220726"/>
                <a:gd name="connsiteX25" fmla="*/ 124770 w 220014"/>
                <a:gd name="connsiteY25" fmla="*/ 133217 h 220726"/>
                <a:gd name="connsiteX26" fmla="*/ 124770 w 220014"/>
                <a:gd name="connsiteY26" fmla="*/ 178923 h 220726"/>
                <a:gd name="connsiteX27" fmla="*/ 129056 w 220014"/>
                <a:gd name="connsiteY27" fmla="*/ 182828 h 220726"/>
                <a:gd name="connsiteX28" fmla="*/ 167154 w 220014"/>
                <a:gd name="connsiteY28" fmla="*/ 182828 h 220726"/>
                <a:gd name="connsiteX29" fmla="*/ 81434 w 220014"/>
                <a:gd name="connsiteY29" fmla="*/ 220726 h 220726"/>
                <a:gd name="connsiteX30" fmla="*/ 24287 w 220014"/>
                <a:gd name="connsiteY30" fmla="*/ 220726 h 220726"/>
                <a:gd name="connsiteX31" fmla="*/ 19049 w 220014"/>
                <a:gd name="connsiteY31" fmla="*/ 215489 h 220726"/>
                <a:gd name="connsiteX32" fmla="*/ 24287 w 220014"/>
                <a:gd name="connsiteY32" fmla="*/ 210252 h 220726"/>
                <a:gd name="connsiteX33" fmla="*/ 47622 w 220014"/>
                <a:gd name="connsiteY33" fmla="*/ 210252 h 220726"/>
                <a:gd name="connsiteX34" fmla="*/ 47622 w 220014"/>
                <a:gd name="connsiteY34" fmla="*/ 193302 h 220726"/>
                <a:gd name="connsiteX35" fmla="*/ 14763 w 220014"/>
                <a:gd name="connsiteY35" fmla="*/ 193302 h 220726"/>
                <a:gd name="connsiteX36" fmla="*/ 0 w 220014"/>
                <a:gd name="connsiteY36" fmla="*/ 178923 h 220726"/>
                <a:gd name="connsiteX37" fmla="*/ 0 w 220014"/>
                <a:gd name="connsiteY37" fmla="*/ 133217 h 220726"/>
                <a:gd name="connsiteX38" fmla="*/ 14763 w 220014"/>
                <a:gd name="connsiteY38" fmla="*/ 118838 h 220726"/>
                <a:gd name="connsiteX39" fmla="*/ 90958 w 220014"/>
                <a:gd name="connsiteY39" fmla="*/ 118838 h 220726"/>
                <a:gd name="connsiteX40" fmla="*/ 105721 w 220014"/>
                <a:gd name="connsiteY40" fmla="*/ 133217 h 220726"/>
                <a:gd name="connsiteX41" fmla="*/ 105721 w 220014"/>
                <a:gd name="connsiteY41" fmla="*/ 178923 h 220726"/>
                <a:gd name="connsiteX42" fmla="*/ 90958 w 220014"/>
                <a:gd name="connsiteY42" fmla="*/ 193302 h 220726"/>
                <a:gd name="connsiteX43" fmla="*/ 58099 w 220014"/>
                <a:gd name="connsiteY43" fmla="*/ 193302 h 220726"/>
                <a:gd name="connsiteX44" fmla="*/ 58099 w 220014"/>
                <a:gd name="connsiteY44" fmla="*/ 210252 h 220726"/>
                <a:gd name="connsiteX45" fmla="*/ 81434 w 220014"/>
                <a:gd name="connsiteY45" fmla="*/ 210252 h 220726"/>
                <a:gd name="connsiteX46" fmla="*/ 86672 w 220014"/>
                <a:gd name="connsiteY46" fmla="*/ 215489 h 220726"/>
                <a:gd name="connsiteX47" fmla="*/ 81434 w 220014"/>
                <a:gd name="connsiteY47" fmla="*/ 220726 h 220726"/>
                <a:gd name="connsiteX48" fmla="*/ 52861 w 220014"/>
                <a:gd name="connsiteY48" fmla="*/ 182828 h 220726"/>
                <a:gd name="connsiteX49" fmla="*/ 90958 w 220014"/>
                <a:gd name="connsiteY49" fmla="*/ 182828 h 220726"/>
                <a:gd name="connsiteX50" fmla="*/ 95244 w 220014"/>
                <a:gd name="connsiteY50" fmla="*/ 178923 h 220726"/>
                <a:gd name="connsiteX51" fmla="*/ 95244 w 220014"/>
                <a:gd name="connsiteY51" fmla="*/ 133217 h 220726"/>
                <a:gd name="connsiteX52" fmla="*/ 90958 w 220014"/>
                <a:gd name="connsiteY52" fmla="*/ 129312 h 220726"/>
                <a:gd name="connsiteX53" fmla="*/ 14763 w 220014"/>
                <a:gd name="connsiteY53" fmla="*/ 129312 h 220726"/>
                <a:gd name="connsiteX54" fmla="*/ 10477 w 220014"/>
                <a:gd name="connsiteY54" fmla="*/ 133217 h 220726"/>
                <a:gd name="connsiteX55" fmla="*/ 10477 w 220014"/>
                <a:gd name="connsiteY55" fmla="*/ 178923 h 220726"/>
                <a:gd name="connsiteX56" fmla="*/ 14763 w 220014"/>
                <a:gd name="connsiteY56" fmla="*/ 182828 h 220726"/>
                <a:gd name="connsiteX57" fmla="*/ 52861 w 220014"/>
                <a:gd name="connsiteY57" fmla="*/ 182828 h 220726"/>
                <a:gd name="connsiteX58" fmla="*/ 138581 w 220014"/>
                <a:gd name="connsiteY58" fmla="*/ 111030 h 220726"/>
                <a:gd name="connsiteX59" fmla="*/ 81434 w 220014"/>
                <a:gd name="connsiteY59" fmla="*/ 111030 h 220726"/>
                <a:gd name="connsiteX60" fmla="*/ 76196 w 220014"/>
                <a:gd name="connsiteY60" fmla="*/ 105792 h 220726"/>
                <a:gd name="connsiteX61" fmla="*/ 81434 w 220014"/>
                <a:gd name="connsiteY61" fmla="*/ 100555 h 220726"/>
                <a:gd name="connsiteX62" fmla="*/ 104769 w 220014"/>
                <a:gd name="connsiteY62" fmla="*/ 100555 h 220726"/>
                <a:gd name="connsiteX63" fmla="*/ 104769 w 220014"/>
                <a:gd name="connsiteY63" fmla="*/ 83605 h 220726"/>
                <a:gd name="connsiteX64" fmla="*/ 62385 w 220014"/>
                <a:gd name="connsiteY64" fmla="*/ 83605 h 220726"/>
                <a:gd name="connsiteX65" fmla="*/ 47622 w 220014"/>
                <a:gd name="connsiteY65" fmla="*/ 69227 h 220726"/>
                <a:gd name="connsiteX66" fmla="*/ 47622 w 220014"/>
                <a:gd name="connsiteY66" fmla="*/ 14378 h 220726"/>
                <a:gd name="connsiteX67" fmla="*/ 62385 w 220014"/>
                <a:gd name="connsiteY67" fmla="*/ 0 h 220726"/>
                <a:gd name="connsiteX68" fmla="*/ 157630 w 220014"/>
                <a:gd name="connsiteY68" fmla="*/ 0 h 220726"/>
                <a:gd name="connsiteX69" fmla="*/ 172392 w 220014"/>
                <a:gd name="connsiteY69" fmla="*/ 14378 h 220726"/>
                <a:gd name="connsiteX70" fmla="*/ 172392 w 220014"/>
                <a:gd name="connsiteY70" fmla="*/ 69227 h 220726"/>
                <a:gd name="connsiteX71" fmla="*/ 157630 w 220014"/>
                <a:gd name="connsiteY71" fmla="*/ 83605 h 220726"/>
                <a:gd name="connsiteX72" fmla="*/ 115246 w 220014"/>
                <a:gd name="connsiteY72" fmla="*/ 83605 h 220726"/>
                <a:gd name="connsiteX73" fmla="*/ 115246 w 220014"/>
                <a:gd name="connsiteY73" fmla="*/ 100555 h 220726"/>
                <a:gd name="connsiteX74" fmla="*/ 138581 w 220014"/>
                <a:gd name="connsiteY74" fmla="*/ 100555 h 220726"/>
                <a:gd name="connsiteX75" fmla="*/ 143819 w 220014"/>
                <a:gd name="connsiteY75" fmla="*/ 105792 h 220726"/>
                <a:gd name="connsiteX76" fmla="*/ 138581 w 220014"/>
                <a:gd name="connsiteY76" fmla="*/ 111030 h 220726"/>
                <a:gd name="connsiteX77" fmla="*/ 110007 w 220014"/>
                <a:gd name="connsiteY77" fmla="*/ 73131 h 220726"/>
                <a:gd name="connsiteX78" fmla="*/ 157630 w 220014"/>
                <a:gd name="connsiteY78" fmla="*/ 73131 h 220726"/>
                <a:gd name="connsiteX79" fmla="*/ 161916 w 220014"/>
                <a:gd name="connsiteY79" fmla="*/ 69227 h 220726"/>
                <a:gd name="connsiteX80" fmla="*/ 161916 w 220014"/>
                <a:gd name="connsiteY80" fmla="*/ 14378 h 220726"/>
                <a:gd name="connsiteX81" fmla="*/ 157630 w 220014"/>
                <a:gd name="connsiteY81" fmla="*/ 10475 h 220726"/>
                <a:gd name="connsiteX82" fmla="*/ 62385 w 220014"/>
                <a:gd name="connsiteY82" fmla="*/ 10475 h 220726"/>
                <a:gd name="connsiteX83" fmla="*/ 58099 w 220014"/>
                <a:gd name="connsiteY83" fmla="*/ 14378 h 220726"/>
                <a:gd name="connsiteX84" fmla="*/ 58099 w 220014"/>
                <a:gd name="connsiteY84" fmla="*/ 69227 h 220726"/>
                <a:gd name="connsiteX85" fmla="*/ 62385 w 220014"/>
                <a:gd name="connsiteY85" fmla="*/ 73131 h 220726"/>
                <a:gd name="connsiteX86" fmla="*/ 110007 w 220014"/>
                <a:gd name="connsiteY86" fmla="*/ 73131 h 220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220014" h="220726">
                  <a:moveTo>
                    <a:pt x="195727" y="220726"/>
                  </a:moveTo>
                  <a:lnTo>
                    <a:pt x="138581" y="220726"/>
                  </a:lnTo>
                  <a:cubicBezTo>
                    <a:pt x="135685" y="220726"/>
                    <a:pt x="133342" y="218384"/>
                    <a:pt x="133342" y="215489"/>
                  </a:cubicBezTo>
                  <a:cubicBezTo>
                    <a:pt x="133342" y="212594"/>
                    <a:pt x="135685" y="210252"/>
                    <a:pt x="138581" y="210252"/>
                  </a:cubicBezTo>
                  <a:lnTo>
                    <a:pt x="161916" y="210252"/>
                  </a:lnTo>
                  <a:lnTo>
                    <a:pt x="161916" y="193302"/>
                  </a:lnTo>
                  <a:lnTo>
                    <a:pt x="129056" y="193302"/>
                  </a:lnTo>
                  <a:cubicBezTo>
                    <a:pt x="120922" y="193302"/>
                    <a:pt x="114293" y="186846"/>
                    <a:pt x="114293" y="178923"/>
                  </a:cubicBezTo>
                  <a:lnTo>
                    <a:pt x="114293" y="133217"/>
                  </a:lnTo>
                  <a:cubicBezTo>
                    <a:pt x="114293" y="125294"/>
                    <a:pt x="120922" y="118838"/>
                    <a:pt x="129056" y="118838"/>
                  </a:cubicBezTo>
                  <a:lnTo>
                    <a:pt x="205252" y="118838"/>
                  </a:lnTo>
                  <a:cubicBezTo>
                    <a:pt x="213386" y="118838"/>
                    <a:pt x="220015" y="125294"/>
                    <a:pt x="220015" y="133217"/>
                  </a:cubicBezTo>
                  <a:lnTo>
                    <a:pt x="220015" y="178923"/>
                  </a:lnTo>
                  <a:cubicBezTo>
                    <a:pt x="220015" y="186846"/>
                    <a:pt x="213386" y="193302"/>
                    <a:pt x="205252" y="193302"/>
                  </a:cubicBezTo>
                  <a:lnTo>
                    <a:pt x="172392" y="193302"/>
                  </a:lnTo>
                  <a:lnTo>
                    <a:pt x="172392" y="210252"/>
                  </a:lnTo>
                  <a:lnTo>
                    <a:pt x="195727" y="210252"/>
                  </a:lnTo>
                  <a:cubicBezTo>
                    <a:pt x="198623" y="210252"/>
                    <a:pt x="200966" y="212594"/>
                    <a:pt x="200966" y="215489"/>
                  </a:cubicBezTo>
                  <a:cubicBezTo>
                    <a:pt x="200966" y="218384"/>
                    <a:pt x="198623" y="220726"/>
                    <a:pt x="195727" y="220726"/>
                  </a:cubicBezTo>
                  <a:close/>
                  <a:moveTo>
                    <a:pt x="167154" y="182828"/>
                  </a:moveTo>
                  <a:lnTo>
                    <a:pt x="205252" y="182828"/>
                  </a:lnTo>
                  <a:cubicBezTo>
                    <a:pt x="207614" y="182828"/>
                    <a:pt x="209538" y="181075"/>
                    <a:pt x="209538" y="178923"/>
                  </a:cubicBezTo>
                  <a:lnTo>
                    <a:pt x="209538" y="133217"/>
                  </a:lnTo>
                  <a:cubicBezTo>
                    <a:pt x="209538" y="131064"/>
                    <a:pt x="207614" y="129312"/>
                    <a:pt x="205252" y="129312"/>
                  </a:cubicBezTo>
                  <a:lnTo>
                    <a:pt x="129056" y="129312"/>
                  </a:lnTo>
                  <a:cubicBezTo>
                    <a:pt x="126694" y="129312"/>
                    <a:pt x="124770" y="131064"/>
                    <a:pt x="124770" y="133217"/>
                  </a:cubicBezTo>
                  <a:lnTo>
                    <a:pt x="124770" y="178923"/>
                  </a:lnTo>
                  <a:cubicBezTo>
                    <a:pt x="124770" y="181075"/>
                    <a:pt x="126694" y="182828"/>
                    <a:pt x="129056" y="182828"/>
                  </a:cubicBezTo>
                  <a:lnTo>
                    <a:pt x="167154" y="182828"/>
                  </a:lnTo>
                  <a:close/>
                  <a:moveTo>
                    <a:pt x="81434" y="220726"/>
                  </a:moveTo>
                  <a:lnTo>
                    <a:pt x="24287" y="220726"/>
                  </a:lnTo>
                  <a:cubicBezTo>
                    <a:pt x="21392" y="220726"/>
                    <a:pt x="19049" y="218384"/>
                    <a:pt x="19049" y="215489"/>
                  </a:cubicBezTo>
                  <a:cubicBezTo>
                    <a:pt x="19049" y="212594"/>
                    <a:pt x="21392" y="210252"/>
                    <a:pt x="24287" y="210252"/>
                  </a:cubicBezTo>
                  <a:lnTo>
                    <a:pt x="47622" y="210252"/>
                  </a:lnTo>
                  <a:lnTo>
                    <a:pt x="47622" y="193302"/>
                  </a:lnTo>
                  <a:lnTo>
                    <a:pt x="14763" y="193302"/>
                  </a:lnTo>
                  <a:cubicBezTo>
                    <a:pt x="6629" y="193302"/>
                    <a:pt x="0" y="186846"/>
                    <a:pt x="0" y="178923"/>
                  </a:cubicBezTo>
                  <a:lnTo>
                    <a:pt x="0" y="133217"/>
                  </a:lnTo>
                  <a:cubicBezTo>
                    <a:pt x="0" y="125294"/>
                    <a:pt x="6629" y="118838"/>
                    <a:pt x="14763" y="118838"/>
                  </a:cubicBezTo>
                  <a:lnTo>
                    <a:pt x="90958" y="118838"/>
                  </a:lnTo>
                  <a:cubicBezTo>
                    <a:pt x="99092" y="118838"/>
                    <a:pt x="105721" y="125294"/>
                    <a:pt x="105721" y="133217"/>
                  </a:cubicBezTo>
                  <a:lnTo>
                    <a:pt x="105721" y="178923"/>
                  </a:lnTo>
                  <a:cubicBezTo>
                    <a:pt x="105721" y="186846"/>
                    <a:pt x="99092" y="193302"/>
                    <a:pt x="90958" y="193302"/>
                  </a:cubicBezTo>
                  <a:lnTo>
                    <a:pt x="58099" y="193302"/>
                  </a:lnTo>
                  <a:lnTo>
                    <a:pt x="58099" y="210252"/>
                  </a:lnTo>
                  <a:lnTo>
                    <a:pt x="81434" y="210252"/>
                  </a:lnTo>
                  <a:cubicBezTo>
                    <a:pt x="84329" y="210252"/>
                    <a:pt x="86672" y="212594"/>
                    <a:pt x="86672" y="215489"/>
                  </a:cubicBezTo>
                  <a:cubicBezTo>
                    <a:pt x="86672" y="218384"/>
                    <a:pt x="84329" y="220726"/>
                    <a:pt x="81434" y="220726"/>
                  </a:cubicBezTo>
                  <a:close/>
                  <a:moveTo>
                    <a:pt x="52861" y="182828"/>
                  </a:moveTo>
                  <a:lnTo>
                    <a:pt x="90958" y="182828"/>
                  </a:lnTo>
                  <a:cubicBezTo>
                    <a:pt x="93320" y="182828"/>
                    <a:pt x="95244" y="181075"/>
                    <a:pt x="95244" y="178923"/>
                  </a:cubicBezTo>
                  <a:lnTo>
                    <a:pt x="95244" y="133217"/>
                  </a:lnTo>
                  <a:cubicBezTo>
                    <a:pt x="95244" y="131064"/>
                    <a:pt x="93320" y="129312"/>
                    <a:pt x="90958" y="129312"/>
                  </a:cubicBezTo>
                  <a:lnTo>
                    <a:pt x="14763" y="129312"/>
                  </a:lnTo>
                  <a:cubicBezTo>
                    <a:pt x="12401" y="129312"/>
                    <a:pt x="10477" y="131064"/>
                    <a:pt x="10477" y="133217"/>
                  </a:cubicBezTo>
                  <a:lnTo>
                    <a:pt x="10477" y="178923"/>
                  </a:lnTo>
                  <a:cubicBezTo>
                    <a:pt x="10477" y="181075"/>
                    <a:pt x="12401" y="182828"/>
                    <a:pt x="14763" y="182828"/>
                  </a:cubicBezTo>
                  <a:lnTo>
                    <a:pt x="52861" y="182828"/>
                  </a:lnTo>
                  <a:close/>
                  <a:moveTo>
                    <a:pt x="138581" y="111030"/>
                  </a:moveTo>
                  <a:lnTo>
                    <a:pt x="81434" y="111030"/>
                  </a:lnTo>
                  <a:cubicBezTo>
                    <a:pt x="78539" y="111030"/>
                    <a:pt x="76196" y="108687"/>
                    <a:pt x="76196" y="105792"/>
                  </a:cubicBezTo>
                  <a:cubicBezTo>
                    <a:pt x="76196" y="102898"/>
                    <a:pt x="78539" y="100555"/>
                    <a:pt x="81434" y="100555"/>
                  </a:cubicBezTo>
                  <a:lnTo>
                    <a:pt x="104769" y="100555"/>
                  </a:lnTo>
                  <a:lnTo>
                    <a:pt x="104769" y="83605"/>
                  </a:lnTo>
                  <a:lnTo>
                    <a:pt x="62385" y="83605"/>
                  </a:lnTo>
                  <a:cubicBezTo>
                    <a:pt x="54251" y="83605"/>
                    <a:pt x="47622" y="77149"/>
                    <a:pt x="47622" y="69227"/>
                  </a:cubicBezTo>
                  <a:lnTo>
                    <a:pt x="47622" y="14378"/>
                  </a:lnTo>
                  <a:cubicBezTo>
                    <a:pt x="47622" y="6456"/>
                    <a:pt x="54251" y="0"/>
                    <a:pt x="62385" y="0"/>
                  </a:cubicBezTo>
                  <a:lnTo>
                    <a:pt x="157630" y="0"/>
                  </a:lnTo>
                  <a:cubicBezTo>
                    <a:pt x="165763" y="0"/>
                    <a:pt x="172392" y="6456"/>
                    <a:pt x="172392" y="14378"/>
                  </a:cubicBezTo>
                  <a:lnTo>
                    <a:pt x="172392" y="69227"/>
                  </a:lnTo>
                  <a:cubicBezTo>
                    <a:pt x="172392" y="77149"/>
                    <a:pt x="165763" y="83605"/>
                    <a:pt x="157630" y="83605"/>
                  </a:cubicBezTo>
                  <a:lnTo>
                    <a:pt x="115246" y="83605"/>
                  </a:lnTo>
                  <a:lnTo>
                    <a:pt x="115246" y="100555"/>
                  </a:lnTo>
                  <a:lnTo>
                    <a:pt x="138581" y="100555"/>
                  </a:lnTo>
                  <a:cubicBezTo>
                    <a:pt x="141476" y="100555"/>
                    <a:pt x="143819" y="102898"/>
                    <a:pt x="143819" y="105792"/>
                  </a:cubicBezTo>
                  <a:cubicBezTo>
                    <a:pt x="143819" y="108687"/>
                    <a:pt x="141476" y="111030"/>
                    <a:pt x="138581" y="111030"/>
                  </a:cubicBezTo>
                  <a:close/>
                  <a:moveTo>
                    <a:pt x="110007" y="73131"/>
                  </a:moveTo>
                  <a:lnTo>
                    <a:pt x="157630" y="73131"/>
                  </a:lnTo>
                  <a:cubicBezTo>
                    <a:pt x="159992" y="73131"/>
                    <a:pt x="161916" y="71379"/>
                    <a:pt x="161916" y="69227"/>
                  </a:cubicBezTo>
                  <a:lnTo>
                    <a:pt x="161916" y="14378"/>
                  </a:lnTo>
                  <a:cubicBezTo>
                    <a:pt x="161916" y="12226"/>
                    <a:pt x="159992" y="10475"/>
                    <a:pt x="157630" y="10475"/>
                  </a:cubicBezTo>
                  <a:lnTo>
                    <a:pt x="62385" y="10475"/>
                  </a:lnTo>
                  <a:cubicBezTo>
                    <a:pt x="60023" y="10475"/>
                    <a:pt x="58099" y="12226"/>
                    <a:pt x="58099" y="14378"/>
                  </a:cubicBezTo>
                  <a:lnTo>
                    <a:pt x="58099" y="69227"/>
                  </a:lnTo>
                  <a:cubicBezTo>
                    <a:pt x="58099" y="71379"/>
                    <a:pt x="60023" y="73131"/>
                    <a:pt x="62385" y="73131"/>
                  </a:cubicBezTo>
                  <a:lnTo>
                    <a:pt x="110007" y="73131"/>
                  </a:lnTo>
                  <a:close/>
                </a:path>
              </a:pathLst>
            </a:custGeom>
            <a:solidFill>
              <a:srgbClr val="000000"/>
            </a:solidFill>
            <a:ln w="190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2" name="Textfeld 21">
            <a:extLst>
              <a:ext uri="{FF2B5EF4-FFF2-40B4-BE49-F238E27FC236}">
                <a16:creationId xmlns:a16="http://schemas.microsoft.com/office/drawing/2014/main" id="{8A648EEB-58B1-4093-B3E9-9408182D7131}"/>
              </a:ext>
            </a:extLst>
          </p:cNvPr>
          <p:cNvSpPr txBox="1"/>
          <p:nvPr/>
        </p:nvSpPr>
        <p:spPr>
          <a:xfrm>
            <a:off x="578471" y="5378560"/>
            <a:ext cx="134015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Bases</a:t>
            </a:r>
          </a:p>
        </p:txBody>
      </p:sp>
      <p:sp>
        <p:nvSpPr>
          <p:cNvPr id="82" name="Textfeld 81">
            <a:extLst>
              <a:ext uri="{FF2B5EF4-FFF2-40B4-BE49-F238E27FC236}">
                <a16:creationId xmlns:a16="http://schemas.microsoft.com/office/drawing/2014/main" id="{6B6232F6-F012-4DB0-A531-CF5ADA65D966}"/>
              </a:ext>
            </a:extLst>
          </p:cNvPr>
          <p:cNvSpPr txBox="1"/>
          <p:nvPr/>
        </p:nvSpPr>
        <p:spPr>
          <a:xfrm>
            <a:off x="623392" y="4368888"/>
            <a:ext cx="134015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Relations </a:t>
            </a:r>
            <a:r>
              <a:rPr kumimoji="0" lang="de-CH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médias</a:t>
            </a:r>
            <a:endParaRPr kumimoji="0" lang="de-CH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3" name="Textfeld 82">
            <a:extLst>
              <a:ext uri="{FF2B5EF4-FFF2-40B4-BE49-F238E27FC236}">
                <a16:creationId xmlns:a16="http://schemas.microsoft.com/office/drawing/2014/main" id="{95E3F69D-28A1-4366-85C4-28AC10B1C01D}"/>
              </a:ext>
            </a:extLst>
          </p:cNvPr>
          <p:cNvSpPr txBox="1"/>
          <p:nvPr/>
        </p:nvSpPr>
        <p:spPr>
          <a:xfrm>
            <a:off x="615449" y="3359132"/>
            <a:ext cx="134015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 </a:t>
            </a:r>
            <a:r>
              <a:rPr kumimoji="0" lang="de-CH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ligne</a:t>
            </a:r>
            <a:endParaRPr kumimoji="0" lang="de-CH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4" name="Textfeld 83">
            <a:extLst>
              <a:ext uri="{FF2B5EF4-FFF2-40B4-BE49-F238E27FC236}">
                <a16:creationId xmlns:a16="http://schemas.microsoft.com/office/drawing/2014/main" id="{6D5B3E87-B0A9-4C60-ADB8-E42B639F903D}"/>
              </a:ext>
            </a:extLst>
          </p:cNvPr>
          <p:cNvSpPr txBox="1"/>
          <p:nvPr/>
        </p:nvSpPr>
        <p:spPr>
          <a:xfrm>
            <a:off x="622012" y="2276872"/>
            <a:ext cx="1340157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CH" sz="1100" b="1" dirty="0"/>
              <a:t>Mobilisation et multiplication</a:t>
            </a:r>
          </a:p>
        </p:txBody>
      </p:sp>
      <p:sp>
        <p:nvSpPr>
          <p:cNvPr id="85" name="Rechteck 84">
            <a:extLst>
              <a:ext uri="{FF2B5EF4-FFF2-40B4-BE49-F238E27FC236}">
                <a16:creationId xmlns:a16="http://schemas.microsoft.com/office/drawing/2014/main" id="{E0223DD6-2A6D-4A8D-BB9D-CCCE9B0C7F3E}"/>
              </a:ext>
            </a:extLst>
          </p:cNvPr>
          <p:cNvSpPr/>
          <p:nvPr/>
        </p:nvSpPr>
        <p:spPr>
          <a:xfrm>
            <a:off x="3489291" y="4715855"/>
            <a:ext cx="1118274" cy="5247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H" sz="1100" b="1" dirty="0">
                <a:solidFill>
                  <a:schemeClr val="tx1"/>
                </a:solidFill>
              </a:rPr>
              <a:t>Cons. </a:t>
            </a:r>
            <a:r>
              <a:rPr kumimoji="0" lang="fr-CH" sz="11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r>
              <a:rPr kumimoji="0" lang="fr-CH" sz="1100" b="1" i="0" u="none" strike="noStrike" kern="1200" cap="none" spc="0" normalizeH="0" baseline="3000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</a:t>
            </a:r>
            <a:r>
              <a:rPr lang="fr-CH" sz="1100" b="1" dirty="0">
                <a:solidFill>
                  <a:schemeClr val="tx1"/>
                </a:solidFill>
              </a:rPr>
              <a:t> volet</a:t>
            </a:r>
          </a:p>
          <a:p>
            <a:pPr marL="171450" indent="-171450">
              <a:buFontTx/>
              <a:buChar char="-"/>
            </a:pPr>
            <a:r>
              <a:rPr lang="fr-CH" sz="1100" dirty="0">
                <a:solidFill>
                  <a:schemeClr val="tx1"/>
                </a:solidFill>
              </a:rPr>
              <a:t>Modèle </a:t>
            </a:r>
          </a:p>
          <a:p>
            <a:pPr marL="171450" indent="-171450">
              <a:buFontTx/>
              <a:buChar char="-"/>
            </a:pPr>
            <a:r>
              <a:rPr lang="fr-CH" sz="1100" dirty="0">
                <a:solidFill>
                  <a:schemeClr val="tx1"/>
                </a:solidFill>
              </a:rPr>
              <a:t>Vulgate</a:t>
            </a:r>
          </a:p>
        </p:txBody>
      </p:sp>
      <p:sp>
        <p:nvSpPr>
          <p:cNvPr id="86" name="Rechteck 85">
            <a:extLst>
              <a:ext uri="{FF2B5EF4-FFF2-40B4-BE49-F238E27FC236}">
                <a16:creationId xmlns:a16="http://schemas.microsoft.com/office/drawing/2014/main" id="{3232540A-6772-41A6-AEF3-4F0BDD164B7C}"/>
              </a:ext>
            </a:extLst>
          </p:cNvPr>
          <p:cNvSpPr/>
          <p:nvPr/>
        </p:nvSpPr>
        <p:spPr>
          <a:xfrm>
            <a:off x="2104211" y="4715855"/>
            <a:ext cx="1340158" cy="5247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H" sz="1100" b="1" dirty="0">
                <a:solidFill>
                  <a:schemeClr val="tx1"/>
                </a:solidFill>
              </a:rPr>
              <a:t>Consult. OAMal</a:t>
            </a:r>
          </a:p>
          <a:p>
            <a:r>
              <a:rPr lang="fr-CH" sz="1100" dirty="0">
                <a:solidFill>
                  <a:schemeClr val="tx1"/>
                </a:solidFill>
              </a:rPr>
              <a:t>- Prise de position</a:t>
            </a:r>
          </a:p>
        </p:txBody>
      </p:sp>
      <p:sp>
        <p:nvSpPr>
          <p:cNvPr id="49" name="Pfeil: Fünfeck 48">
            <a:extLst>
              <a:ext uri="{FF2B5EF4-FFF2-40B4-BE49-F238E27FC236}">
                <a16:creationId xmlns:a16="http://schemas.microsoft.com/office/drawing/2014/main" id="{7EA59C1E-F265-4EB8-A429-B0C4D0969EAE}"/>
              </a:ext>
            </a:extLst>
          </p:cNvPr>
          <p:cNvSpPr/>
          <p:nvPr/>
        </p:nvSpPr>
        <p:spPr>
          <a:xfrm>
            <a:off x="2099525" y="5262356"/>
            <a:ext cx="9001000" cy="366346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100" b="1" dirty="0">
                <a:solidFill>
                  <a:schemeClr val="tx1"/>
                </a:solidFill>
              </a:rPr>
              <a:t>Élaboration des bases de la communication et des éléments de la campagne ainsi que développement et adaptation en continu</a:t>
            </a:r>
          </a:p>
          <a:p>
            <a:pPr algn="ctr"/>
            <a:r>
              <a:rPr lang="fr-CH" sz="1100" dirty="0">
                <a:solidFill>
                  <a:schemeClr val="tx1"/>
                </a:solidFill>
              </a:rPr>
              <a:t>(argumentaire de base, logo, CI/CD, fiches d’information, modèles de présentations, etc.)</a:t>
            </a:r>
          </a:p>
        </p:txBody>
      </p:sp>
      <p:sp>
        <p:nvSpPr>
          <p:cNvPr id="87" name="Rechteck 86">
            <a:extLst>
              <a:ext uri="{FF2B5EF4-FFF2-40B4-BE49-F238E27FC236}">
                <a16:creationId xmlns:a16="http://schemas.microsoft.com/office/drawing/2014/main" id="{04EF91B8-1143-48DA-8C21-3D168ECD2860}"/>
              </a:ext>
            </a:extLst>
          </p:cNvPr>
          <p:cNvSpPr/>
          <p:nvPr/>
        </p:nvSpPr>
        <p:spPr>
          <a:xfrm>
            <a:off x="3489290" y="1711946"/>
            <a:ext cx="1514918" cy="938202"/>
          </a:xfrm>
          <a:prstGeom prst="rect">
            <a:avLst/>
          </a:prstGeom>
          <a:solidFill>
            <a:srgbClr val="A6CFF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Consult. </a:t>
            </a:r>
            <a:r>
              <a:rPr kumimoji="0" lang="fr-CH" sz="1100" b="1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r>
              <a:rPr kumimoji="0" lang="fr-CH" sz="1100" b="1" i="0" u="none" strike="noStrike" kern="1200" cap="none" spc="0" normalizeH="0" baseline="3000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</a:t>
            </a:r>
            <a:r>
              <a:rPr kumimoji="0" lang="fr-CH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volet de mesures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Influence sur les participants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8" name="Rechteck 87">
            <a:extLst>
              <a:ext uri="{FF2B5EF4-FFF2-40B4-BE49-F238E27FC236}">
                <a16:creationId xmlns:a16="http://schemas.microsoft.com/office/drawing/2014/main" id="{D2A4F6B7-1B0B-425A-8D6B-8AAC646859FD}"/>
              </a:ext>
            </a:extLst>
          </p:cNvPr>
          <p:cNvSpPr/>
          <p:nvPr/>
        </p:nvSpPr>
        <p:spPr>
          <a:xfrm>
            <a:off x="5060491" y="3714771"/>
            <a:ext cx="1340157" cy="938202"/>
          </a:xfrm>
          <a:prstGeom prst="rect">
            <a:avLst/>
          </a:prstGeom>
          <a:solidFill>
            <a:srgbClr val="ABB5AB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Consult </a:t>
            </a:r>
            <a:r>
              <a:rPr kumimoji="0" lang="fr-CH" sz="1050" b="1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r>
              <a:rPr kumimoji="0" lang="fr-CH" sz="1050" b="1" i="0" u="none" strike="noStrike" kern="1200" cap="none" spc="0" normalizeH="0" baseline="3000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</a:t>
            </a:r>
            <a:r>
              <a:rPr kumimoji="0" lang="fr-CH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volet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Story-Pitching  auprès des médias</a:t>
            </a:r>
            <a:endParaRPr kumimoji="0" lang="fr-CH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9" name="Rechteck 88">
            <a:extLst>
              <a:ext uri="{FF2B5EF4-FFF2-40B4-BE49-F238E27FC236}">
                <a16:creationId xmlns:a16="http://schemas.microsoft.com/office/drawing/2014/main" id="{EFD10764-E84C-4FB1-9D6E-4052A0CE5FDF}"/>
              </a:ext>
            </a:extLst>
          </p:cNvPr>
          <p:cNvSpPr/>
          <p:nvPr/>
        </p:nvSpPr>
        <p:spPr>
          <a:xfrm>
            <a:off x="6437563" y="2713687"/>
            <a:ext cx="1024729" cy="938202"/>
          </a:xfrm>
          <a:prstGeom prst="rect">
            <a:avLst/>
          </a:prstGeom>
          <a:solidFill>
            <a:srgbClr val="C9A3A3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Présence en ligne sur le site Web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1" name="Pfeil: Fünfeck 90">
            <a:extLst>
              <a:ext uri="{FF2B5EF4-FFF2-40B4-BE49-F238E27FC236}">
                <a16:creationId xmlns:a16="http://schemas.microsoft.com/office/drawing/2014/main" id="{C3EFB983-2616-4A80-9FEA-4360ACA37068}"/>
              </a:ext>
            </a:extLst>
          </p:cNvPr>
          <p:cNvSpPr/>
          <p:nvPr/>
        </p:nvSpPr>
        <p:spPr>
          <a:xfrm>
            <a:off x="7507625" y="2713687"/>
            <a:ext cx="4412804" cy="432000"/>
          </a:xfrm>
          <a:prstGeom prst="homePlate">
            <a:avLst/>
          </a:prstGeom>
          <a:solidFill>
            <a:srgbClr val="C9A3A3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100" dirty="0">
                <a:solidFill>
                  <a:schemeClr val="tx1"/>
                </a:solidFill>
              </a:rPr>
              <a:t>Adaptation et actualisation continues du site Web</a:t>
            </a:r>
          </a:p>
        </p:txBody>
      </p:sp>
      <p:sp>
        <p:nvSpPr>
          <p:cNvPr id="92" name="Rechteck 91">
            <a:extLst>
              <a:ext uri="{FF2B5EF4-FFF2-40B4-BE49-F238E27FC236}">
                <a16:creationId xmlns:a16="http://schemas.microsoft.com/office/drawing/2014/main" id="{42DFC2AC-2C67-42A4-BA02-9DC9211F8F0B}"/>
              </a:ext>
            </a:extLst>
          </p:cNvPr>
          <p:cNvSpPr/>
          <p:nvPr/>
        </p:nvSpPr>
        <p:spPr>
          <a:xfrm>
            <a:off x="4656107" y="4716191"/>
            <a:ext cx="1179006" cy="5247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H" sz="1100" b="1" dirty="0">
                <a:solidFill>
                  <a:schemeClr val="tx1"/>
                </a:solidFill>
              </a:rPr>
              <a:t>Cons. </a:t>
            </a:r>
            <a:r>
              <a:rPr kumimoji="0" lang="fr-CH" sz="11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r>
              <a:rPr kumimoji="0" lang="fr-CH" sz="1100" b="1" i="0" u="none" strike="noStrike" kern="1200" cap="none" spc="0" normalizeH="0" baseline="3000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</a:t>
            </a:r>
            <a:r>
              <a:rPr lang="fr-CH" sz="1100" b="1" dirty="0">
                <a:solidFill>
                  <a:schemeClr val="tx1"/>
                </a:solidFill>
              </a:rPr>
              <a:t> volet</a:t>
            </a:r>
          </a:p>
          <a:p>
            <a:r>
              <a:rPr lang="fr-CH" sz="1100" dirty="0">
                <a:solidFill>
                  <a:schemeClr val="tx1"/>
                </a:solidFill>
              </a:rPr>
              <a:t>Analyse prises de position</a:t>
            </a:r>
          </a:p>
        </p:txBody>
      </p:sp>
      <p:sp>
        <p:nvSpPr>
          <p:cNvPr id="93" name="Pfeil: Fünfeck 92">
            <a:extLst>
              <a:ext uri="{FF2B5EF4-FFF2-40B4-BE49-F238E27FC236}">
                <a16:creationId xmlns:a16="http://schemas.microsoft.com/office/drawing/2014/main" id="{72548BB4-990A-45B5-9670-BFF86B88A9BB}"/>
              </a:ext>
            </a:extLst>
          </p:cNvPr>
          <p:cNvSpPr/>
          <p:nvPr/>
        </p:nvSpPr>
        <p:spPr>
          <a:xfrm>
            <a:off x="7507625" y="3213000"/>
            <a:ext cx="4412804" cy="432000"/>
          </a:xfrm>
          <a:prstGeom prst="homePlate">
            <a:avLst/>
          </a:prstGeom>
          <a:solidFill>
            <a:srgbClr val="C9A3A3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100" dirty="0">
                <a:solidFill>
                  <a:schemeClr val="tx1"/>
                </a:solidFill>
              </a:rPr>
              <a:t>Exploitation et monitoring des thèmes sur les réseaux sociaux (LinkedIn, </a:t>
            </a:r>
            <a:r>
              <a:rPr lang="fr-CH" sz="1100" dirty="0" err="1">
                <a:solidFill>
                  <a:schemeClr val="tx1"/>
                </a:solidFill>
              </a:rPr>
              <a:t>év</a:t>
            </a:r>
            <a:r>
              <a:rPr lang="fr-CH" sz="1100" dirty="0">
                <a:solidFill>
                  <a:schemeClr val="tx1"/>
                </a:solidFill>
              </a:rPr>
              <a:t>. Facebook)</a:t>
            </a:r>
          </a:p>
        </p:txBody>
      </p:sp>
      <p:sp>
        <p:nvSpPr>
          <p:cNvPr id="94" name="Rechteck 93">
            <a:extLst>
              <a:ext uri="{FF2B5EF4-FFF2-40B4-BE49-F238E27FC236}">
                <a16:creationId xmlns:a16="http://schemas.microsoft.com/office/drawing/2014/main" id="{C465A849-ECE2-43C4-90EE-FAD2E9EF1631}"/>
              </a:ext>
            </a:extLst>
          </p:cNvPr>
          <p:cNvSpPr/>
          <p:nvPr/>
        </p:nvSpPr>
        <p:spPr>
          <a:xfrm>
            <a:off x="2104211" y="1711946"/>
            <a:ext cx="1340158" cy="484173"/>
          </a:xfrm>
          <a:prstGeom prst="rect">
            <a:avLst/>
          </a:prstGeom>
          <a:solidFill>
            <a:srgbClr val="A6CFF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Consult. OAMal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Influence sur les participants</a:t>
            </a:r>
            <a:endParaRPr kumimoji="0" lang="fr-CH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5" name="Rechteck 94">
            <a:extLst>
              <a:ext uri="{FF2B5EF4-FFF2-40B4-BE49-F238E27FC236}">
                <a16:creationId xmlns:a16="http://schemas.microsoft.com/office/drawing/2014/main" id="{F3202FA3-DE4C-4A7A-8247-0B3F7BF54736}"/>
              </a:ext>
            </a:extLst>
          </p:cNvPr>
          <p:cNvSpPr/>
          <p:nvPr/>
        </p:nvSpPr>
        <p:spPr>
          <a:xfrm>
            <a:off x="5056082" y="2719372"/>
            <a:ext cx="1340158" cy="938202"/>
          </a:xfrm>
          <a:prstGeom prst="rect">
            <a:avLst/>
          </a:prstGeom>
          <a:solidFill>
            <a:srgbClr val="C9A3A3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Préparation des canaux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6" name="Rechteck 95">
            <a:extLst>
              <a:ext uri="{FF2B5EF4-FFF2-40B4-BE49-F238E27FC236}">
                <a16:creationId xmlns:a16="http://schemas.microsoft.com/office/drawing/2014/main" id="{EC0F4CC6-B842-44AD-8457-7E7803300E7C}"/>
              </a:ext>
            </a:extLst>
          </p:cNvPr>
          <p:cNvSpPr/>
          <p:nvPr/>
        </p:nvSpPr>
        <p:spPr>
          <a:xfrm>
            <a:off x="5899959" y="4715855"/>
            <a:ext cx="2054528" cy="5247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H" sz="1100" b="1" dirty="0">
                <a:solidFill>
                  <a:schemeClr val="tx1"/>
                </a:solidFill>
              </a:rPr>
              <a:t>Consult. pilotage des admissions</a:t>
            </a:r>
          </a:p>
        </p:txBody>
      </p:sp>
      <p:sp>
        <p:nvSpPr>
          <p:cNvPr id="97" name="Pfeil: Fünfeck 96">
            <a:extLst>
              <a:ext uri="{FF2B5EF4-FFF2-40B4-BE49-F238E27FC236}">
                <a16:creationId xmlns:a16="http://schemas.microsoft.com/office/drawing/2014/main" id="{2E8A47E4-E773-41E9-84A3-8E3A4CE125E5}"/>
              </a:ext>
            </a:extLst>
          </p:cNvPr>
          <p:cNvSpPr/>
          <p:nvPr/>
        </p:nvSpPr>
        <p:spPr>
          <a:xfrm>
            <a:off x="6439567" y="3709725"/>
            <a:ext cx="5480861" cy="432000"/>
          </a:xfrm>
          <a:prstGeom prst="homePlate">
            <a:avLst/>
          </a:prstGeom>
          <a:solidFill>
            <a:srgbClr val="ABB5AB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100" dirty="0">
                <a:solidFill>
                  <a:schemeClr val="tx1"/>
                </a:solidFill>
              </a:rPr>
              <a:t>Relations continues avec les médias</a:t>
            </a:r>
          </a:p>
        </p:txBody>
      </p:sp>
      <p:sp>
        <p:nvSpPr>
          <p:cNvPr id="98" name="Pfeil: Fünfeck 97">
            <a:extLst>
              <a:ext uri="{FF2B5EF4-FFF2-40B4-BE49-F238E27FC236}">
                <a16:creationId xmlns:a16="http://schemas.microsoft.com/office/drawing/2014/main" id="{82B23D91-7D2E-42A5-8223-D420C12F88BC}"/>
              </a:ext>
            </a:extLst>
          </p:cNvPr>
          <p:cNvSpPr/>
          <p:nvPr/>
        </p:nvSpPr>
        <p:spPr>
          <a:xfrm>
            <a:off x="6439567" y="4209037"/>
            <a:ext cx="5480861" cy="443935"/>
          </a:xfrm>
          <a:prstGeom prst="homePlate">
            <a:avLst/>
          </a:prstGeom>
          <a:solidFill>
            <a:srgbClr val="ABB5AB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Veille médiatique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9" name="Pfeil: Fünfeck 98">
            <a:extLst>
              <a:ext uri="{FF2B5EF4-FFF2-40B4-BE49-F238E27FC236}">
                <a16:creationId xmlns:a16="http://schemas.microsoft.com/office/drawing/2014/main" id="{314068A7-BED5-40C1-B7EC-CF3B60E6E9EC}"/>
              </a:ext>
            </a:extLst>
          </p:cNvPr>
          <p:cNvSpPr/>
          <p:nvPr/>
        </p:nvSpPr>
        <p:spPr>
          <a:xfrm>
            <a:off x="6439567" y="1703247"/>
            <a:ext cx="5480861" cy="432000"/>
          </a:xfrm>
          <a:prstGeom prst="homePlate">
            <a:avLst/>
          </a:prstGeom>
          <a:solidFill>
            <a:srgbClr val="A6CFF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100" dirty="0">
                <a:solidFill>
                  <a:schemeClr val="tx1"/>
                </a:solidFill>
              </a:rPr>
              <a:t>Constitution d’une alliance</a:t>
            </a:r>
          </a:p>
        </p:txBody>
      </p:sp>
      <p:sp>
        <p:nvSpPr>
          <p:cNvPr id="100" name="Pfeil: Fünfeck 99">
            <a:extLst>
              <a:ext uri="{FF2B5EF4-FFF2-40B4-BE49-F238E27FC236}">
                <a16:creationId xmlns:a16="http://schemas.microsoft.com/office/drawing/2014/main" id="{BB562B7D-0D0C-4E75-B7E0-20E69A697D8E}"/>
              </a:ext>
            </a:extLst>
          </p:cNvPr>
          <p:cNvSpPr/>
          <p:nvPr/>
        </p:nvSpPr>
        <p:spPr>
          <a:xfrm>
            <a:off x="6439567" y="2202559"/>
            <a:ext cx="5480861" cy="443935"/>
          </a:xfrm>
          <a:prstGeom prst="homePlate">
            <a:avLst/>
          </a:prstGeom>
          <a:solidFill>
            <a:srgbClr val="A6CFF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fr-CH" sz="1100">
                <a:solidFill>
                  <a:prstClr val="black"/>
                </a:solidFill>
              </a:rPr>
              <a:t>Alimenter </a:t>
            </a:r>
            <a:r>
              <a:rPr kumimoji="0" lang="fr-CH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constamment les groupes cibles avec nos contenus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1" name="Rechteck 100">
            <a:extLst>
              <a:ext uri="{FF2B5EF4-FFF2-40B4-BE49-F238E27FC236}">
                <a16:creationId xmlns:a16="http://schemas.microsoft.com/office/drawing/2014/main" id="{024DDBED-7A50-4404-AE3E-3A262BBA7B8B}"/>
              </a:ext>
            </a:extLst>
          </p:cNvPr>
          <p:cNvSpPr/>
          <p:nvPr/>
        </p:nvSpPr>
        <p:spPr>
          <a:xfrm>
            <a:off x="2104212" y="3718562"/>
            <a:ext cx="1340157" cy="938202"/>
          </a:xfrm>
          <a:prstGeom prst="rect">
            <a:avLst/>
          </a:prstGeom>
          <a:solidFill>
            <a:srgbClr val="ABB5AB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Consult. OAMal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Story-</a:t>
            </a:r>
            <a:r>
              <a:rPr kumimoji="0" lang="fr-CH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Pitching</a:t>
            </a:r>
            <a:r>
              <a:rPr kumimoji="0" lang="fr-CH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</a:t>
            </a:r>
            <a:r>
              <a:rPr lang="fr-CH" sz="1050" dirty="0">
                <a:solidFill>
                  <a:prstClr val="black"/>
                </a:solidFill>
                <a:latin typeface="Arial"/>
              </a:rPr>
              <a:t>auprès des médias</a:t>
            </a:r>
            <a:endParaRPr kumimoji="0" lang="fr-CH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5" name="Rechteck 54">
            <a:extLst>
              <a:ext uri="{FF2B5EF4-FFF2-40B4-BE49-F238E27FC236}">
                <a16:creationId xmlns:a16="http://schemas.microsoft.com/office/drawing/2014/main" id="{4B326A73-B420-46C4-A418-46023C1CFFFE}"/>
              </a:ext>
            </a:extLst>
          </p:cNvPr>
          <p:cNvSpPr/>
          <p:nvPr/>
        </p:nvSpPr>
        <p:spPr>
          <a:xfrm>
            <a:off x="2099525" y="2221432"/>
            <a:ext cx="1340157" cy="423719"/>
          </a:xfrm>
          <a:prstGeom prst="rect">
            <a:avLst/>
          </a:prstGeom>
          <a:solidFill>
            <a:srgbClr val="A6CFF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Manque à gagner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Initiatives cantonales</a:t>
            </a:r>
          </a:p>
        </p:txBody>
      </p:sp>
    </p:spTree>
    <p:extLst>
      <p:ext uri="{BB962C8B-B14F-4D97-AF65-F5344CB8AC3E}">
        <p14:creationId xmlns:p14="http://schemas.microsoft.com/office/powerpoint/2010/main" val="3805742448"/>
      </p:ext>
    </p:extLst>
  </p:cSld>
  <p:clrMapOvr>
    <a:masterClrMapping/>
  </p:clrMapOvr>
</p:sld>
</file>

<file path=ppt/theme/theme1.xml><?xml version="1.0" encoding="utf-8"?>
<a:theme xmlns:a="http://schemas.openxmlformats.org/drawingml/2006/main" name="Rückblick">
  <a:themeElements>
    <a:clrScheme name="Benutzerdefiniert 5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ABB5AB"/>
      </a:accent1>
      <a:accent2>
        <a:srgbClr val="A6CFF0"/>
      </a:accent2>
      <a:accent3>
        <a:srgbClr val="D4EAF9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ückblick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ückblick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Benutzerdefiniertes Design">
  <a:themeElements>
    <a:clrScheme name="Farner">
      <a:dk1>
        <a:sysClr val="windowText" lastClr="000000"/>
      </a:dk1>
      <a:lt1>
        <a:sysClr val="window" lastClr="FFFFFF"/>
      </a:lt1>
      <a:dk2>
        <a:srgbClr val="1E1E1E"/>
      </a:dk2>
      <a:lt2>
        <a:srgbClr val="01FFFF"/>
      </a:lt2>
      <a:accent1>
        <a:srgbClr val="D7DEE0"/>
      </a:accent1>
      <a:accent2>
        <a:srgbClr val="ECECE6"/>
      </a:accent2>
      <a:accent3>
        <a:srgbClr val="E6DFCD"/>
      </a:accent3>
      <a:accent4>
        <a:srgbClr val="B9E0BD"/>
      </a:accent4>
      <a:accent5>
        <a:srgbClr val="FFDBC2"/>
      </a:accent5>
      <a:accent6>
        <a:srgbClr val="F0E188"/>
      </a:accent6>
      <a:hlink>
        <a:srgbClr val="000000"/>
      </a:hlink>
      <a:folHlink>
        <a:srgbClr val="000000"/>
      </a:folHlink>
    </a:clrScheme>
    <a:fontScheme name="Farn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Farner Template 2021 DE V4.potx" id="{288AAE60-4AC7-4194-B01A-1B2D908E2C4D}" vid="{A7A5C00D-43EB-4CB4-8BC1-EAB9B330F03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Words>2081</Words>
  <PresentationFormat>Breitbild</PresentationFormat>
  <Paragraphs>173</Paragraphs>
  <Slides>26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26</vt:i4>
      </vt:variant>
    </vt:vector>
  </HeadingPairs>
  <LinksUpToDate>false</LinksUpToDate>
  <SharedDoc>false</SharedDoc>
  <HyperlinksChanged>false</HyperlinksChanged>
</Properties>
</file>